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7" r:id="rId2"/>
    <p:sldId id="370" r:id="rId3"/>
    <p:sldId id="371" r:id="rId4"/>
    <p:sldId id="372" r:id="rId5"/>
    <p:sldId id="373" r:id="rId6"/>
    <p:sldId id="374" r:id="rId7"/>
    <p:sldId id="375" r:id="rId8"/>
    <p:sldId id="378" r:id="rId9"/>
    <p:sldId id="379" r:id="rId10"/>
    <p:sldId id="380" r:id="rId11"/>
    <p:sldId id="348" r:id="rId12"/>
    <p:sldId id="349" r:id="rId13"/>
    <p:sldId id="350" r:id="rId14"/>
    <p:sldId id="351" r:id="rId15"/>
    <p:sldId id="381" r:id="rId16"/>
    <p:sldId id="352" r:id="rId17"/>
    <p:sldId id="353" r:id="rId18"/>
    <p:sldId id="354" r:id="rId19"/>
    <p:sldId id="355" r:id="rId20"/>
    <p:sldId id="356" r:id="rId21"/>
    <p:sldId id="357" r:id="rId22"/>
    <p:sldId id="358" r:id="rId23"/>
    <p:sldId id="359" r:id="rId24"/>
    <p:sldId id="360" r:id="rId25"/>
    <p:sldId id="361" r:id="rId26"/>
    <p:sldId id="362" r:id="rId27"/>
    <p:sldId id="363" r:id="rId28"/>
    <p:sldId id="364" r:id="rId29"/>
    <p:sldId id="365" r:id="rId30"/>
    <p:sldId id="366" r:id="rId31"/>
    <p:sldId id="367" r:id="rId32"/>
    <p:sldId id="368" r:id="rId33"/>
    <p:sldId id="369" r:id="rId34"/>
    <p:sldId id="383" r:id="rId35"/>
    <p:sldId id="384" r:id="rId36"/>
    <p:sldId id="385" r:id="rId37"/>
    <p:sldId id="382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89A"/>
    <a:srgbClr val="4A4800"/>
    <a:srgbClr val="080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7526" autoAdjust="0"/>
  </p:normalViewPr>
  <p:slideViewPr>
    <p:cSldViewPr>
      <p:cViewPr varScale="1">
        <p:scale>
          <a:sx n="68" d="100"/>
          <a:sy n="68" d="100"/>
        </p:scale>
        <p:origin x="-136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DA2534-718B-4BD2-8BF4-73A28D3DF6A5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343B9C-FEFD-44F6-BBD0-3A6AD0F18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9812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49CB87-38BE-4027-A9E5-497FC7A0EF1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20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BE691-17D9-4290-929A-18837ED73847}" type="datetime1">
              <a:rPr lang="en-US" smtClean="0"/>
              <a:t>12/16/2020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8DE7F-A039-45A5-B25A-ABD3024231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444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6D4B2-955A-41BA-ACE2-8F35D1A20DC9}" type="datetime1">
              <a:rPr lang="en-US" smtClean="0"/>
              <a:t>12/16/2020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8DE7F-A039-45A5-B25A-ABD3024231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6096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C7818-9DE2-4C90-81B3-D61B681A6872}" type="datetime1">
              <a:rPr lang="en-US" smtClean="0"/>
              <a:t>12/16/2020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8DE7F-A039-45A5-B25A-ABD3024231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851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11D88-BCA3-47B5-BD8A-2C27206FB35C}" type="datetime1">
              <a:rPr lang="en-US" smtClean="0"/>
              <a:t>12/16/2020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8DE7F-A039-45A5-B25A-ABD3024231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800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D6CF6-BA7C-43D5-92FA-03FBC928752C}" type="datetime1">
              <a:rPr lang="en-US" smtClean="0"/>
              <a:t>12/16/2020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8DE7F-A039-45A5-B25A-ABD3024231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930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936E5-E474-4DE9-B818-8B32CD5247F0}" type="datetime1">
              <a:rPr lang="en-US" smtClean="0"/>
              <a:t>12/16/2020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8DE7F-A039-45A5-B25A-ABD3024231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385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4CFB4-98C9-4784-9C8F-A6E6720E3FB6}" type="datetime1">
              <a:rPr lang="en-US" smtClean="0"/>
              <a:t>12/16/2020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8DE7F-A039-45A5-B25A-ABD3024231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0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AD8B5-F2E7-4E6C-9B4A-3EF372372434}" type="datetime1">
              <a:rPr lang="en-US" smtClean="0"/>
              <a:t>12/16/2020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8DE7F-A039-45A5-B25A-ABD3024231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198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A72EA-C7CD-44D5-B50F-D37B5F21C4BC}" type="datetime1">
              <a:rPr lang="en-US" smtClean="0"/>
              <a:t>12/16/2020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8DE7F-A039-45A5-B25A-ABD3024231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303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50EBA-E9ED-427A-B386-1C10926E0269}" type="datetime1">
              <a:rPr lang="en-US" smtClean="0"/>
              <a:t>12/16/2020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8DE7F-A039-45A5-B25A-ABD3024231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908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42206-7C3A-4066-8E57-45225D90010E}" type="datetime1">
              <a:rPr lang="en-US" smtClean="0"/>
              <a:t>12/16/2020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8DE7F-A039-45A5-B25A-ABD3024231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636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-3520"/>
            <a:ext cx="8229600" cy="6962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692696"/>
            <a:ext cx="9144000" cy="61653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2950A8-25B3-4604-980D-0C1F020ACCEE}" type="datetime1">
              <a:rPr lang="en-US" smtClean="0"/>
              <a:t>12/16/2020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464" y="1"/>
            <a:ext cx="376064" cy="260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38DE7F-A039-45A5-B25A-ABD3024231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596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gif"/><Relationship Id="rId7" Type="http://schemas.openxmlformats.org/officeDocument/2006/relationships/image" Target="../media/image51.jpeg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gif"/><Relationship Id="rId5" Type="http://schemas.openxmlformats.org/officeDocument/2006/relationships/image" Target="../media/image49.jpeg"/><Relationship Id="rId10" Type="http://schemas.openxmlformats.org/officeDocument/2006/relationships/image" Target="../media/image54.jpeg"/><Relationship Id="rId4" Type="http://schemas.openxmlformats.org/officeDocument/2006/relationships/image" Target="../media/image48.jpeg"/><Relationship Id="rId9" Type="http://schemas.openxmlformats.org/officeDocument/2006/relationships/image" Target="../media/image5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34400" y="49184"/>
            <a:ext cx="1905000" cy="1905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52400"/>
            <a:ext cx="4419600" cy="990600"/>
          </a:xfrm>
        </p:spPr>
        <p:txBody>
          <a:bodyPr/>
          <a:lstStyle/>
          <a:p>
            <a:r>
              <a:rPr lang="en-US" b="1" smtClean="0">
                <a:solidFill>
                  <a:srgbClr val="C00000"/>
                </a:solidFill>
              </a:rPr>
              <a:t>Proiectare Logica</a:t>
            </a:r>
            <a:endParaRPr lang="en-US" b="1">
              <a:solidFill>
                <a:srgbClr val="C0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914400"/>
            <a:ext cx="3581400" cy="762000"/>
          </a:xfrm>
        </p:spPr>
        <p:txBody>
          <a:bodyPr>
            <a:normAutofit/>
          </a:bodyPr>
          <a:lstStyle/>
          <a:p>
            <a:r>
              <a:rPr lang="en-US" smtClean="0">
                <a:solidFill>
                  <a:srgbClr val="C00000"/>
                </a:solidFill>
              </a:rPr>
              <a:t>Digital Logic Design</a:t>
            </a:r>
            <a:endParaRPr lang="en-US">
              <a:solidFill>
                <a:srgbClr val="C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5" t="25200" r="4761" b="27382"/>
          <a:stretch/>
        </p:blipFill>
        <p:spPr>
          <a:xfrm>
            <a:off x="0" y="4572000"/>
            <a:ext cx="6118820" cy="22721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38400"/>
            <a:ext cx="3613579" cy="17932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457" y="1781923"/>
            <a:ext cx="4369723" cy="22943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6" t="3795" r="4139" b="5227"/>
          <a:stretch/>
        </p:blipFill>
        <p:spPr>
          <a:xfrm>
            <a:off x="6150685" y="3510417"/>
            <a:ext cx="2367430" cy="333372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667400" y="228600"/>
            <a:ext cx="3181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b="1">
                <a:ln>
                  <a:solidFill>
                    <a:srgbClr val="002060"/>
                  </a:solidFill>
                </a:ln>
                <a:noFill/>
                <a:effectLst>
                  <a:reflection blurRad="6350" stA="55000" endA="300" endPos="45500" dir="5400000" sy="-100000" algn="bl" rotWithShape="0"/>
                </a:effectLst>
              </a:rPr>
              <a:t>Curs </a:t>
            </a:r>
            <a:r>
              <a:rPr lang="en-US" sz="7200" b="1" smtClean="0">
                <a:ln>
                  <a:solidFill>
                    <a:srgbClr val="002060"/>
                  </a:solidFill>
                </a:ln>
                <a:noFill/>
                <a:effectLst>
                  <a:reflection blurRad="6350" stA="55000" endA="300" endPos="45500" dir="5400000" sy="-100000" algn="bl" rotWithShape="0"/>
                </a:effectLst>
              </a:rPr>
              <a:t>10</a:t>
            </a:r>
            <a:endParaRPr lang="en-US" sz="72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8DE7F-A039-45A5-B25A-ABD3024231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558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Intrebari suplimentare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Cum facem un BB de tip JK dintr-un BB de tip T</a:t>
            </a:r>
          </a:p>
          <a:p>
            <a:endParaRPr lang="en-US"/>
          </a:p>
          <a:p>
            <a:endParaRPr lang="en-US" smtClean="0"/>
          </a:p>
          <a:p>
            <a:endParaRPr lang="en-US"/>
          </a:p>
          <a:p>
            <a:endParaRPr lang="en-US" smtClean="0"/>
          </a:p>
          <a:p>
            <a:endParaRPr lang="en-US" smtClean="0"/>
          </a:p>
          <a:p>
            <a:r>
              <a:rPr lang="en-US" smtClean="0"/>
              <a:t>Dar dintr-un BB de tip D?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8DE7F-A039-45A5-B25A-ABD302423102}" type="slidenum">
              <a:rPr lang="en-US" smtClean="0"/>
              <a:t>10</a:t>
            </a:fld>
            <a:endParaRPr lang="en-US"/>
          </a:p>
        </p:txBody>
      </p:sp>
      <p:pic>
        <p:nvPicPr>
          <p:cNvPr id="8194" name="Picture 2" descr="https://www.allaboutcircuits.com/uploads/articles/Figure_7_FFC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556792"/>
            <a:ext cx="4286250" cy="241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524" y="4869160"/>
            <a:ext cx="3821416" cy="1632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8818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" y="3284984"/>
            <a:ext cx="4869942" cy="178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smtClean="0">
                <a:solidFill>
                  <a:srgbClr val="C00000"/>
                </a:solidFill>
              </a:rPr>
              <a:t>Diagrama starilor la Bistabilii sincroni</a:t>
            </a:r>
            <a:endParaRPr lang="en-US" b="1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8DE7F-A039-45A5-B25A-ABD302423102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79179" cy="1805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068" y="4581128"/>
            <a:ext cx="4499436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7940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648" y="3238380"/>
            <a:ext cx="4879179" cy="1805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052736"/>
            <a:ext cx="669607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Bistabilul de tip D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92696"/>
            <a:ext cx="8244408" cy="6165304"/>
          </a:xfrm>
        </p:spPr>
        <p:txBody>
          <a:bodyPr>
            <a:normAutofit lnSpcReduction="10000"/>
          </a:bodyPr>
          <a:lstStyle/>
          <a:p>
            <a:r>
              <a:rPr lang="en-US"/>
              <a:t>Clocked D </a:t>
            </a:r>
            <a:r>
              <a:rPr lang="en-US" smtClean="0"/>
              <a:t>Flip-Flop</a:t>
            </a:r>
          </a:p>
          <a:p>
            <a:endParaRPr lang="en-US"/>
          </a:p>
          <a:p>
            <a:endParaRPr lang="en-US" smtClean="0"/>
          </a:p>
          <a:p>
            <a:endParaRPr lang="en-US"/>
          </a:p>
          <a:p>
            <a:r>
              <a:rPr lang="en-US" smtClean="0"/>
              <a:t>Diagrama starilor asociata cu acest bistabil</a:t>
            </a:r>
          </a:p>
          <a:p>
            <a:endParaRPr lang="en-US" smtClean="0"/>
          </a:p>
          <a:p>
            <a:endParaRPr lang="en-US"/>
          </a:p>
          <a:p>
            <a:endParaRPr lang="en-US" smtClean="0"/>
          </a:p>
          <a:p>
            <a:r>
              <a:rPr lang="en-US" smtClean="0"/>
              <a:t>Nodurile (cerculetele) </a:t>
            </a:r>
            <a:r>
              <a:rPr lang="en-US" smtClean="0">
                <a:sym typeface="Wingdings" panose="05000000000000000000" pitchFamily="2" charset="2"/>
              </a:rPr>
              <a:t></a:t>
            </a:r>
            <a:r>
              <a:rPr lang="en-US" smtClean="0"/>
              <a:t> starile BB</a:t>
            </a:r>
          </a:p>
          <a:p>
            <a:r>
              <a:rPr lang="en-US" smtClean="0"/>
              <a:t>Laturile orientate descriu tranzitiile intre stari ce depind de valoarea semnalului de control 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8DE7F-A039-45A5-B25A-ABD3024231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230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813" y="919361"/>
            <a:ext cx="2200275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Bistabilul de tip T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92696"/>
            <a:ext cx="8244408" cy="6165304"/>
          </a:xfrm>
        </p:spPr>
        <p:txBody>
          <a:bodyPr>
            <a:normAutofit lnSpcReduction="10000"/>
          </a:bodyPr>
          <a:lstStyle/>
          <a:p>
            <a:r>
              <a:rPr lang="en-US"/>
              <a:t>Clocked </a:t>
            </a:r>
            <a:r>
              <a:rPr lang="en-US" smtClean="0"/>
              <a:t>T Flip-Flop</a:t>
            </a:r>
          </a:p>
          <a:p>
            <a:endParaRPr lang="en-US"/>
          </a:p>
          <a:p>
            <a:endParaRPr lang="en-US" smtClean="0"/>
          </a:p>
          <a:p>
            <a:endParaRPr lang="en-US"/>
          </a:p>
          <a:p>
            <a:r>
              <a:rPr lang="en-US" smtClean="0"/>
              <a:t>Diagrama starilor asociata cu acest bistabil</a:t>
            </a:r>
          </a:p>
          <a:p>
            <a:endParaRPr lang="en-US" smtClean="0"/>
          </a:p>
          <a:p>
            <a:endParaRPr lang="en-US"/>
          </a:p>
          <a:p>
            <a:endParaRPr lang="en-US" smtClean="0"/>
          </a:p>
          <a:p>
            <a:r>
              <a:rPr lang="en-US" smtClean="0"/>
              <a:t>Nodurile (cerculetele) </a:t>
            </a:r>
            <a:r>
              <a:rPr lang="en-US" smtClean="0">
                <a:sym typeface="Wingdings" panose="05000000000000000000" pitchFamily="2" charset="2"/>
              </a:rPr>
              <a:t></a:t>
            </a:r>
            <a:r>
              <a:rPr lang="en-US" smtClean="0"/>
              <a:t> starile BB</a:t>
            </a:r>
          </a:p>
          <a:p>
            <a:r>
              <a:rPr lang="en-US" smtClean="0"/>
              <a:t>Laturile orientate descriu tranzitiile intre stari ce depind de valoarea semnalului de control 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8DE7F-A039-45A5-B25A-ABD302423102}" type="slidenum">
              <a:rPr lang="en-US" smtClean="0"/>
              <a:t>13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119" y="1172150"/>
            <a:ext cx="3667637" cy="1390844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738" y="3284984"/>
            <a:ext cx="4869942" cy="178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2717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84984"/>
            <a:ext cx="4499436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92696"/>
            <a:ext cx="8244408" cy="6165304"/>
          </a:xfrm>
        </p:spPr>
        <p:txBody>
          <a:bodyPr>
            <a:normAutofit fontScale="92500"/>
          </a:bodyPr>
          <a:lstStyle/>
          <a:p>
            <a:r>
              <a:rPr lang="en-US"/>
              <a:t>Clocked </a:t>
            </a:r>
            <a:r>
              <a:rPr lang="en-US" smtClean="0"/>
              <a:t>JK Flip-Flop</a:t>
            </a:r>
          </a:p>
          <a:p>
            <a:endParaRPr lang="en-US"/>
          </a:p>
          <a:p>
            <a:endParaRPr lang="en-US" smtClean="0"/>
          </a:p>
          <a:p>
            <a:endParaRPr lang="en-US"/>
          </a:p>
          <a:p>
            <a:r>
              <a:rPr lang="en-US" smtClean="0"/>
              <a:t>Diagrama starilor asociata cu acest bistabil</a:t>
            </a:r>
          </a:p>
          <a:p>
            <a:endParaRPr lang="en-US" smtClean="0"/>
          </a:p>
          <a:p>
            <a:endParaRPr lang="en-US"/>
          </a:p>
          <a:p>
            <a:endParaRPr lang="en-US" smtClean="0"/>
          </a:p>
          <a:p>
            <a:r>
              <a:rPr lang="en-US" smtClean="0"/>
              <a:t>Nodurile (cerculetele) </a:t>
            </a:r>
            <a:r>
              <a:rPr lang="en-US" smtClean="0">
                <a:sym typeface="Wingdings" panose="05000000000000000000" pitchFamily="2" charset="2"/>
              </a:rPr>
              <a:t></a:t>
            </a:r>
            <a:r>
              <a:rPr lang="en-US" smtClean="0"/>
              <a:t> starile BB</a:t>
            </a:r>
          </a:p>
          <a:p>
            <a:r>
              <a:rPr lang="en-US" smtClean="0"/>
              <a:t>Laturile orientate descriu tranzitiile intre stari ce depind de valoarea semnalelor de control JK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Bistabilul de tip JK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8DE7F-A039-45A5-B25A-ABD302423102}" type="slidenum">
              <a:rPr lang="en-US" smtClean="0"/>
              <a:t>14</a:t>
            </a:fld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433" y="1143000"/>
            <a:ext cx="6572567" cy="1709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8943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smtClean="0">
                <a:solidFill>
                  <a:srgbClr val="C00000"/>
                </a:solidFill>
              </a:rPr>
              <a:t>Tema</a:t>
            </a:r>
            <a:endParaRPr lang="en-US" b="1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mtClean="0"/>
              <a:t>Faceti diagrama starilor pentru sistemele urmatoare!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8DE7F-A039-45A5-B25A-ABD302423102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2" descr="https://www.allaboutcircuits.com/uploads/articles/Figure_7_FFC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0"/>
          <a:stretch/>
        </p:blipFill>
        <p:spPr bwMode="auto">
          <a:xfrm>
            <a:off x="4136524" y="1556792"/>
            <a:ext cx="3641606" cy="241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5"/>
          <a:stretch/>
        </p:blipFill>
        <p:spPr bwMode="auto">
          <a:xfrm>
            <a:off x="4276578" y="4869160"/>
            <a:ext cx="3681362" cy="1632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707904" y="2060848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A</a:t>
            </a:r>
            <a:endParaRPr lang="en-US" b="1"/>
          </a:p>
        </p:txBody>
      </p:sp>
      <p:sp>
        <p:nvSpPr>
          <p:cNvPr id="8" name="TextBox 7"/>
          <p:cNvSpPr txBox="1"/>
          <p:nvPr/>
        </p:nvSpPr>
        <p:spPr>
          <a:xfrm>
            <a:off x="3707904" y="2886497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B</a:t>
            </a:r>
            <a:endParaRPr lang="en-US" b="1"/>
          </a:p>
        </p:txBody>
      </p:sp>
      <p:sp>
        <p:nvSpPr>
          <p:cNvPr id="9" name="TextBox 8"/>
          <p:cNvSpPr txBox="1"/>
          <p:nvPr/>
        </p:nvSpPr>
        <p:spPr>
          <a:xfrm>
            <a:off x="3339214" y="2517165"/>
            <a:ext cx="692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Clock</a:t>
            </a:r>
            <a:endParaRPr lang="en-US" b="1"/>
          </a:p>
        </p:txBody>
      </p:sp>
      <p:sp>
        <p:nvSpPr>
          <p:cNvPr id="10" name="TextBox 9"/>
          <p:cNvSpPr txBox="1"/>
          <p:nvPr/>
        </p:nvSpPr>
        <p:spPr>
          <a:xfrm>
            <a:off x="3860304" y="5177055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A</a:t>
            </a:r>
            <a:endParaRPr lang="en-US" b="1"/>
          </a:p>
        </p:txBody>
      </p:sp>
      <p:sp>
        <p:nvSpPr>
          <p:cNvPr id="11" name="TextBox 10"/>
          <p:cNvSpPr txBox="1"/>
          <p:nvPr/>
        </p:nvSpPr>
        <p:spPr>
          <a:xfrm>
            <a:off x="3860304" y="5795972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B</a:t>
            </a:r>
            <a:endParaRPr lang="en-US" b="1"/>
          </a:p>
        </p:txBody>
      </p:sp>
      <p:sp>
        <p:nvSpPr>
          <p:cNvPr id="12" name="TextBox 11"/>
          <p:cNvSpPr txBox="1"/>
          <p:nvPr/>
        </p:nvSpPr>
        <p:spPr>
          <a:xfrm>
            <a:off x="5424441" y="5939988"/>
            <a:ext cx="692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Clock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2015303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764704"/>
            <a:ext cx="7772400" cy="1470025"/>
          </a:xfrm>
        </p:spPr>
        <p:txBody>
          <a:bodyPr/>
          <a:lstStyle/>
          <a:p>
            <a:r>
              <a:rPr lang="en-US" b="1" smtClean="0">
                <a:solidFill>
                  <a:srgbClr val="C00000"/>
                </a:solidFill>
              </a:rPr>
              <a:t>Analiza sistemelor secventiale</a:t>
            </a:r>
            <a:endParaRPr lang="en-US" b="1">
              <a:solidFill>
                <a:srgbClr val="C0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640" y="1916832"/>
            <a:ext cx="6400800" cy="2569840"/>
          </a:xfrm>
        </p:spPr>
        <p:txBody>
          <a:bodyPr>
            <a:normAutofit/>
          </a:bodyPr>
          <a:lstStyle/>
          <a:p>
            <a:r>
              <a:rPr lang="en-US" smtClean="0">
                <a:solidFill>
                  <a:srgbClr val="C00000"/>
                </a:solidFill>
              </a:rPr>
              <a:t>Avem schema unui sistem ce contine bistabili si circuite de reactie.</a:t>
            </a:r>
          </a:p>
          <a:p>
            <a:r>
              <a:rPr lang="en-US" b="1" smtClean="0">
                <a:solidFill>
                  <a:srgbClr val="C00000"/>
                </a:solidFill>
              </a:rPr>
              <a:t>Analiza</a:t>
            </a:r>
            <a:r>
              <a:rPr lang="en-US" smtClean="0">
                <a:solidFill>
                  <a:srgbClr val="C00000"/>
                </a:solidFill>
              </a:rPr>
              <a:t> raspunde la intrebarea:</a:t>
            </a:r>
          </a:p>
          <a:p>
            <a:r>
              <a:rPr lang="en-US" b="1" smtClean="0">
                <a:solidFill>
                  <a:srgbClr val="C00000"/>
                </a:solidFill>
              </a:rPr>
              <a:t>Ce face aceasta schema?</a:t>
            </a:r>
            <a:endParaRPr lang="en-US" b="1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8DE7F-A039-45A5-B25A-ABD302423102}" type="slidenum">
              <a:rPr lang="en-US" smtClean="0"/>
              <a:t>16</a:t>
            </a:fld>
            <a:endParaRPr lang="en-US"/>
          </a:p>
        </p:txBody>
      </p:sp>
      <p:pic>
        <p:nvPicPr>
          <p:cNvPr id="4098" name="Picture 2" descr="http://2.bp.blogspot.com/_mwCh19jEPjc/STy39BhjiFI/AAAAAAAAAA0/qstueMpQCyw/s400/JKdesigncircui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759" y="4149080"/>
            <a:ext cx="5585399" cy="270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8399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Ce face aceasta schema</a:t>
            </a:r>
            <a:r>
              <a:rPr lang="en-US" smtClean="0"/>
              <a:t>?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mtClean="0"/>
              <a:t>Cum raspundem la aceasta intrebare?</a:t>
            </a:r>
          </a:p>
          <a:p>
            <a:endParaRPr lang="en-US"/>
          </a:p>
          <a:p>
            <a:endParaRPr lang="en-US" smtClean="0"/>
          </a:p>
          <a:p>
            <a:endParaRPr lang="en-US"/>
          </a:p>
          <a:p>
            <a:endParaRPr lang="en-US" smtClean="0"/>
          </a:p>
          <a:p>
            <a:endParaRPr lang="en-US"/>
          </a:p>
          <a:p>
            <a:endParaRPr lang="en-US" smtClean="0"/>
          </a:p>
          <a:p>
            <a:endParaRPr lang="en-US"/>
          </a:p>
          <a:p>
            <a:pPr marL="514350" indent="-514350">
              <a:buFont typeface="+mj-lt"/>
              <a:buAutoNum type="arabicPeriod"/>
            </a:pPr>
            <a:r>
              <a:rPr lang="en-US" smtClean="0"/>
              <a:t>Scriind functiile de reactie!</a:t>
            </a:r>
          </a:p>
          <a:p>
            <a:pPr marL="514350" indent="-514350">
              <a:buFont typeface="+mj-lt"/>
              <a:buAutoNum type="arabicPeriod"/>
            </a:pPr>
            <a:r>
              <a:rPr lang="en-US" smtClean="0"/>
              <a:t>Desenand diagrama temporala asociata acestei scheme!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8DE7F-A039-45A5-B25A-ABD302423102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2" descr="http://2.bp.blogspot.com/_mwCh19jEPjc/STy39BhjiFI/AAAAAAAAAA0/qstueMpQCyw/s400/JKdesigncircui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58" y="1268760"/>
            <a:ext cx="7720441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9809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Ce face aceasta schema</a:t>
            </a:r>
            <a:r>
              <a:rPr lang="en-US" smtClean="0"/>
              <a:t>?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229200"/>
            <a:ext cx="9144000" cy="1628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Functiile de reactie: </a:t>
            </a:r>
            <a:endParaRPr lang="en-US" smtClean="0"/>
          </a:p>
          <a:p>
            <a:pPr marL="0" indent="0">
              <a:buNone/>
            </a:pPr>
            <a:r>
              <a:rPr lang="en-US" smtClean="0"/>
              <a:t>J0=1</a:t>
            </a:r>
            <a:r>
              <a:rPr lang="en-US"/>
              <a:t>; K0=1; J1=!Q0; K1=!Q0</a:t>
            </a:r>
            <a:r>
              <a:rPr lang="en-US" smtClean="0"/>
              <a:t>; J2=!Q0.!Q1; K2=!</a:t>
            </a:r>
            <a:r>
              <a:rPr lang="en-US"/>
              <a:t>Q0.!Q1;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8DE7F-A039-45A5-B25A-ABD302423102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2" descr="http://2.bp.blogspot.com/_mwCh19jEPjc/STy39BhjiFI/AAAAAAAAAA0/qstueMpQCyw/s400/JKdesigncircui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58" y="1268760"/>
            <a:ext cx="7720441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6785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Ce face aceasta schema</a:t>
            </a:r>
            <a:r>
              <a:rPr lang="en-US" smtClean="0"/>
              <a:t>?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0" y="4653136"/>
                <a:ext cx="9144000" cy="2204864"/>
              </a:xfrm>
            </p:spPr>
            <p:txBody>
              <a:bodyPr>
                <a:normAutofit fontScale="92500" lnSpcReduction="20000"/>
              </a:bodyPr>
              <a:lstStyle/>
              <a:p>
                <a:pPr marL="0" indent="0">
                  <a:buNone/>
                </a:pPr>
                <a:r>
                  <a:rPr lang="en-US" smtClean="0"/>
                  <a:t>Stare initiala B2B2B0=000. Toti bistabilii reactioneaza la tranzitia Up a semnalului de Clock</a:t>
                </a:r>
              </a:p>
              <a:p>
                <a:pPr marL="0" indent="0">
                  <a:buNone/>
                </a:pPr>
                <a:r>
                  <a:rPr lang="en-US" smtClean="0"/>
                  <a:t>1. BB0: Q0=0; </a:t>
                </a:r>
                <a:r>
                  <a:rPr lang="en-US" smtClean="0">
                    <a:solidFill>
                      <a:srgbClr val="C00000"/>
                    </a:solidFill>
                  </a:rPr>
                  <a:t>Toggle</a:t>
                </a:r>
                <a:r>
                  <a:rPr lang="en-US" smtClean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↑</m:t>
                    </m:r>
                  </m:oMath>
                </a14:m>
                <a:r>
                  <a:rPr lang="en-US" smtClean="0"/>
                  <a:t> Q0*=!Q0</a:t>
                </a:r>
                <a:r>
                  <a:rPr lang="en-US" smtClean="0">
                    <a:sym typeface="Wingdings" panose="05000000000000000000" pitchFamily="2" charset="2"/>
                  </a:rPr>
                  <a:t> Q0*=1</a:t>
                </a:r>
              </a:p>
              <a:p>
                <a:pPr marL="0" indent="0">
                  <a:buNone/>
                </a:pPr>
                <a:r>
                  <a:rPr lang="en-US" smtClean="0"/>
                  <a:t>1. BB1: Q1=0; J1=K1=!Q0=1 - </a:t>
                </a:r>
                <a:r>
                  <a:rPr lang="en-US" smtClean="0">
                    <a:solidFill>
                      <a:srgbClr val="C00000"/>
                    </a:solidFill>
                  </a:rPr>
                  <a:t>Toggle</a:t>
                </a:r>
                <a:r>
                  <a:rPr lang="en-US" smtClean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↑</m:t>
                    </m:r>
                  </m:oMath>
                </a14:m>
                <a:r>
                  <a:rPr lang="en-US" smtClean="0"/>
                  <a:t> Q1*=!Q1=1</a:t>
                </a:r>
              </a:p>
              <a:p>
                <a:pPr marL="0" indent="0">
                  <a:buNone/>
                </a:pPr>
                <a:r>
                  <a:rPr lang="en-US" smtClean="0"/>
                  <a:t>1. BB2: Q2=0; J2=K2=!Q0.!Q1=1 – </a:t>
                </a:r>
                <a:r>
                  <a:rPr lang="en-US" smtClean="0">
                    <a:solidFill>
                      <a:srgbClr val="C00000"/>
                    </a:solidFill>
                  </a:rPr>
                  <a:t>Toggle</a:t>
                </a:r>
                <a:r>
                  <a:rPr lang="en-US" smtClean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↑</m:t>
                    </m:r>
                  </m:oMath>
                </a14:m>
                <a:r>
                  <a:rPr lang="en-US" smtClean="0"/>
                  <a:t> Q2*=!Q2=1</a:t>
                </a:r>
                <a:endParaRPr lang="en-US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4653136"/>
                <a:ext cx="9144000" cy="2204864"/>
              </a:xfrm>
              <a:blipFill rotWithShape="1">
                <a:blip r:embed="rId2"/>
                <a:stretch>
                  <a:fillRect l="-1533" t="-7182" b="-8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8DE7F-A039-45A5-B25A-ABD302423102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2" descr="http://2.bp.blogspot.com/_mwCh19jEPjc/STy39BhjiFI/AAAAAAAAAA0/qstueMpQCyw/s400/JKdesigncircui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20688"/>
            <a:ext cx="7720441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6732240" y="5157192"/>
            <a:ext cx="2304256" cy="504056"/>
            <a:chOff x="6084168" y="5157192"/>
            <a:chExt cx="2304256" cy="504056"/>
          </a:xfrm>
        </p:grpSpPr>
        <p:sp>
          <p:nvSpPr>
            <p:cNvPr id="6" name="Oval 5"/>
            <p:cNvSpPr/>
            <p:nvPr/>
          </p:nvSpPr>
          <p:spPr>
            <a:xfrm>
              <a:off x="6084168" y="5157192"/>
              <a:ext cx="936104" cy="504056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smtClean="0">
                  <a:solidFill>
                    <a:schemeClr val="tx1"/>
                  </a:solidFill>
                </a:rPr>
                <a:t>000</a:t>
              </a:r>
              <a:endParaRPr lang="en-US" sz="2000" b="1">
                <a:solidFill>
                  <a:schemeClr val="tx1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7452320" y="5157192"/>
              <a:ext cx="936104" cy="504056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smtClean="0">
                  <a:solidFill>
                    <a:schemeClr val="tx1"/>
                  </a:solidFill>
                </a:rPr>
                <a:t>111</a:t>
              </a:r>
              <a:endParaRPr lang="en-US" sz="2000" b="1">
                <a:solidFill>
                  <a:schemeClr val="tx1"/>
                </a:solidFill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>
            <a:xfrm>
              <a:off x="7020272" y="5409220"/>
              <a:ext cx="43204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04655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447800"/>
            <a:ext cx="9144000" cy="1143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mtClean="0"/>
              <a:t> </a:t>
            </a:r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>
            <a:normAutofit fontScale="90000"/>
          </a:bodyPr>
          <a:lstStyle/>
          <a:p>
            <a:r>
              <a:rPr lang="en-US"/>
              <a:t> </a:t>
            </a:r>
            <a:r>
              <a:rPr lang="en-US" b="1" smtClean="0"/>
              <a:t>Bistabilul de tip D</a:t>
            </a:r>
            <a:r>
              <a:rPr lang="en-US" smtClean="0"/>
              <a:t>: </a:t>
            </a:r>
            <a:r>
              <a:rPr lang="en-US" i="1" smtClean="0"/>
              <a:t>Clocked D Flip-Flop</a:t>
            </a:r>
            <a:r>
              <a:rPr lang="en-US" smtClean="0"/>
              <a:t>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26CB7-86B2-441D-B807-0D65031F92FD}" type="slidenum">
              <a:rPr lang="en-US" smtClean="0"/>
              <a:t>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092" y="761867"/>
            <a:ext cx="7049346" cy="609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35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Ce face aceasta schema</a:t>
            </a:r>
            <a:r>
              <a:rPr lang="en-US" smtClean="0"/>
              <a:t>?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0" y="4653136"/>
                <a:ext cx="9144000" cy="2204864"/>
              </a:xfrm>
            </p:spPr>
            <p:txBody>
              <a:bodyPr>
                <a:normAutofit fontScale="92500" lnSpcReduction="20000"/>
              </a:bodyPr>
              <a:lstStyle/>
              <a:p>
                <a:pPr marL="0" indent="0">
                  <a:buNone/>
                </a:pPr>
                <a:r>
                  <a:rPr lang="en-US" smtClean="0"/>
                  <a:t>Stare initiala B2B2B0=111. Toti bistabilii reactioneaza la tranzitia Up a semnalului de Clock</a:t>
                </a:r>
              </a:p>
              <a:p>
                <a:pPr marL="0" indent="0">
                  <a:buNone/>
                </a:pPr>
                <a:r>
                  <a:rPr lang="en-US" smtClean="0"/>
                  <a:t>2. BB0: Q0=1; </a:t>
                </a:r>
                <a:r>
                  <a:rPr lang="en-US" smtClean="0">
                    <a:solidFill>
                      <a:srgbClr val="C00000"/>
                    </a:solidFill>
                  </a:rPr>
                  <a:t>Toggle</a:t>
                </a:r>
                <a:r>
                  <a:rPr lang="en-US" smtClean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↑</m:t>
                    </m:r>
                  </m:oMath>
                </a14:m>
                <a:r>
                  <a:rPr lang="en-US" smtClean="0"/>
                  <a:t> Q0*=!Q0</a:t>
                </a:r>
                <a:r>
                  <a:rPr lang="en-US" smtClean="0">
                    <a:sym typeface="Wingdings" panose="05000000000000000000" pitchFamily="2" charset="2"/>
                  </a:rPr>
                  <a:t> Q0*=0</a:t>
                </a:r>
              </a:p>
              <a:p>
                <a:pPr marL="0" indent="0">
                  <a:buNone/>
                </a:pPr>
                <a:r>
                  <a:rPr lang="en-US" smtClean="0"/>
                  <a:t>2. BB1: Q1=1; J1=K1=!Q0=0 - </a:t>
                </a:r>
                <a:r>
                  <a:rPr lang="en-US" smtClean="0">
                    <a:solidFill>
                      <a:srgbClr val="C00000"/>
                    </a:solidFill>
                  </a:rPr>
                  <a:t>Mem</a:t>
                </a:r>
                <a:r>
                  <a:rPr lang="en-US" smtClean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↑</m:t>
                    </m:r>
                  </m:oMath>
                </a14:m>
                <a:r>
                  <a:rPr lang="en-US" smtClean="0"/>
                  <a:t> Q1*=Q1=1</a:t>
                </a:r>
              </a:p>
              <a:p>
                <a:pPr marL="0" indent="0">
                  <a:buNone/>
                </a:pPr>
                <a:r>
                  <a:rPr lang="en-US" smtClean="0"/>
                  <a:t>2. BB2: Q2=1; J2=K2=!Q0.!Q1=0 - </a:t>
                </a:r>
                <a:r>
                  <a:rPr lang="en-US" smtClean="0">
                    <a:solidFill>
                      <a:srgbClr val="C00000"/>
                    </a:solidFill>
                  </a:rPr>
                  <a:t>Mem</a:t>
                </a:r>
                <a:r>
                  <a:rPr lang="en-US" smtClean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↑</m:t>
                    </m:r>
                  </m:oMath>
                </a14:m>
                <a:r>
                  <a:rPr lang="en-US" smtClean="0"/>
                  <a:t> Q2*=Q2=1</a:t>
                </a:r>
                <a:endParaRPr lang="en-US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4653136"/>
                <a:ext cx="9144000" cy="2204864"/>
              </a:xfrm>
              <a:blipFill rotWithShape="1">
                <a:blip r:embed="rId2"/>
                <a:stretch>
                  <a:fillRect l="-1533" t="-7182" b="-8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8DE7F-A039-45A5-B25A-ABD302423102}" type="slidenum">
              <a:rPr lang="en-US" smtClean="0"/>
              <a:t>20</a:t>
            </a:fld>
            <a:endParaRPr lang="en-US"/>
          </a:p>
        </p:txBody>
      </p:sp>
      <p:pic>
        <p:nvPicPr>
          <p:cNvPr id="5" name="Picture 2" descr="http://2.bp.blogspot.com/_mwCh19jEPjc/STy39BhjiFI/AAAAAAAAAA0/qstueMpQCyw/s400/JKdesigncircui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6"/>
          <a:stretch/>
        </p:blipFill>
        <p:spPr bwMode="auto">
          <a:xfrm>
            <a:off x="35496" y="620688"/>
            <a:ext cx="7492168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6732240" y="5157192"/>
            <a:ext cx="2304256" cy="504056"/>
            <a:chOff x="6084168" y="5157192"/>
            <a:chExt cx="2304256" cy="504056"/>
          </a:xfrm>
        </p:grpSpPr>
        <p:sp>
          <p:nvSpPr>
            <p:cNvPr id="6" name="Oval 5"/>
            <p:cNvSpPr/>
            <p:nvPr/>
          </p:nvSpPr>
          <p:spPr>
            <a:xfrm>
              <a:off x="6084168" y="5157192"/>
              <a:ext cx="936104" cy="504056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smtClean="0">
                  <a:solidFill>
                    <a:schemeClr val="tx1"/>
                  </a:solidFill>
                </a:rPr>
                <a:t>111</a:t>
              </a:r>
              <a:endParaRPr lang="en-US" sz="2000" b="1">
                <a:solidFill>
                  <a:schemeClr val="tx1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7452320" y="5157192"/>
              <a:ext cx="936104" cy="504056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smtClean="0">
                  <a:solidFill>
                    <a:schemeClr val="tx1"/>
                  </a:solidFill>
                </a:rPr>
                <a:t>110</a:t>
              </a:r>
              <a:endParaRPr lang="en-US" sz="2000" b="1">
                <a:solidFill>
                  <a:schemeClr val="tx1"/>
                </a:solidFill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>
            <a:xfrm>
              <a:off x="7020272" y="5409220"/>
              <a:ext cx="43204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1534160"/>
              </p:ext>
            </p:extLst>
          </p:nvPr>
        </p:nvGraphicFramePr>
        <p:xfrm>
          <a:off x="7452319" y="764704"/>
          <a:ext cx="1664079" cy="3540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4693"/>
                <a:gridCol w="554693"/>
                <a:gridCol w="55469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smtClean="0"/>
                        <a:t>B2</a:t>
                      </a:r>
                      <a:endParaRPr 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smtClean="0"/>
                        <a:t>B1</a:t>
                      </a:r>
                      <a:endParaRPr 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smtClean="0"/>
                        <a:t>B0</a:t>
                      </a:r>
                      <a:endParaRPr lang="en-US" b="1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0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0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0</a:t>
                      </a:r>
                      <a:endParaRPr lang="en-US" sz="2000" b="1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1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1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1</a:t>
                      </a:r>
                      <a:endParaRPr lang="en-US" sz="2000" b="1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1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1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0</a:t>
                      </a:r>
                      <a:endParaRPr lang="en-US" sz="2000" b="1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1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1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1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1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1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8513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Ce face aceasta schema</a:t>
            </a:r>
            <a:r>
              <a:rPr lang="en-US" smtClean="0"/>
              <a:t>?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0" y="4653136"/>
                <a:ext cx="9144000" cy="2204864"/>
              </a:xfrm>
            </p:spPr>
            <p:txBody>
              <a:bodyPr>
                <a:normAutofit fontScale="92500" lnSpcReduction="20000"/>
              </a:bodyPr>
              <a:lstStyle/>
              <a:p>
                <a:pPr marL="0" indent="0">
                  <a:buNone/>
                </a:pPr>
                <a:r>
                  <a:rPr lang="en-US" smtClean="0"/>
                  <a:t>Stare initiala B2B2B0=110. Toti bistabilii reactioneaza la tranzitia Up a semnalului de Clock</a:t>
                </a:r>
              </a:p>
              <a:p>
                <a:pPr marL="0" indent="0">
                  <a:buNone/>
                </a:pPr>
                <a:r>
                  <a:rPr lang="en-US" smtClean="0"/>
                  <a:t>3. BB0: Q0=0; </a:t>
                </a:r>
                <a:r>
                  <a:rPr lang="en-US">
                    <a:solidFill>
                      <a:srgbClr val="C00000"/>
                    </a:solidFill>
                  </a:rPr>
                  <a:t>Toggle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↑</m:t>
                    </m:r>
                  </m:oMath>
                </a14:m>
                <a:r>
                  <a:rPr lang="en-US" smtClean="0"/>
                  <a:t> Q0*=!Q0</a:t>
                </a:r>
                <a:r>
                  <a:rPr lang="en-US" smtClean="0">
                    <a:sym typeface="Wingdings" panose="05000000000000000000" pitchFamily="2" charset="2"/>
                  </a:rPr>
                  <a:t> Q0*=1</a:t>
                </a:r>
              </a:p>
              <a:p>
                <a:pPr marL="0" indent="0">
                  <a:buNone/>
                </a:pPr>
                <a:r>
                  <a:rPr lang="en-US" smtClean="0"/>
                  <a:t>3. BB1: Q1=1; J1=K1=!Q0=1 - </a:t>
                </a:r>
                <a:r>
                  <a:rPr lang="en-US" smtClean="0">
                    <a:solidFill>
                      <a:srgbClr val="C00000"/>
                    </a:solidFill>
                  </a:rPr>
                  <a:t>Toggle</a:t>
                </a:r>
                <a:r>
                  <a:rPr lang="en-US" smtClean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↑</m:t>
                    </m:r>
                  </m:oMath>
                </a14:m>
                <a:r>
                  <a:rPr lang="en-US" smtClean="0"/>
                  <a:t> Q1*=!Q1=0</a:t>
                </a:r>
              </a:p>
              <a:p>
                <a:pPr marL="0" indent="0">
                  <a:buNone/>
                </a:pPr>
                <a:r>
                  <a:rPr lang="en-US" smtClean="0"/>
                  <a:t>3. BB2: Q2=1; J2=K2=!Q0.!Q1=0 - </a:t>
                </a:r>
                <a:r>
                  <a:rPr lang="en-US" smtClean="0">
                    <a:solidFill>
                      <a:srgbClr val="C00000"/>
                    </a:solidFill>
                  </a:rPr>
                  <a:t>Mem</a:t>
                </a:r>
                <a:r>
                  <a:rPr lang="en-US" smtClean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↑</m:t>
                    </m:r>
                  </m:oMath>
                </a14:m>
                <a:r>
                  <a:rPr lang="en-US" smtClean="0"/>
                  <a:t> Q2*=Q2=1</a:t>
                </a:r>
                <a:endParaRPr lang="en-US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4653136"/>
                <a:ext cx="9144000" cy="2204864"/>
              </a:xfrm>
              <a:blipFill rotWithShape="1">
                <a:blip r:embed="rId2"/>
                <a:stretch>
                  <a:fillRect l="-1533" t="-7182" b="-8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8DE7F-A039-45A5-B25A-ABD302423102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2" descr="http://2.bp.blogspot.com/_mwCh19jEPjc/STy39BhjiFI/AAAAAAAAAA0/qstueMpQCyw/s400/JKdesigncircui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6"/>
          <a:stretch/>
        </p:blipFill>
        <p:spPr bwMode="auto">
          <a:xfrm>
            <a:off x="35496" y="620688"/>
            <a:ext cx="7492168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6732240" y="5157192"/>
            <a:ext cx="2304256" cy="504056"/>
            <a:chOff x="6084168" y="5157192"/>
            <a:chExt cx="2304256" cy="504056"/>
          </a:xfrm>
        </p:grpSpPr>
        <p:sp>
          <p:nvSpPr>
            <p:cNvPr id="6" name="Oval 5"/>
            <p:cNvSpPr/>
            <p:nvPr/>
          </p:nvSpPr>
          <p:spPr>
            <a:xfrm>
              <a:off x="6084168" y="5157192"/>
              <a:ext cx="936104" cy="504056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smtClean="0">
                  <a:solidFill>
                    <a:schemeClr val="tx1"/>
                  </a:solidFill>
                </a:rPr>
                <a:t>110</a:t>
              </a:r>
              <a:endParaRPr lang="en-US" sz="2000" b="1">
                <a:solidFill>
                  <a:schemeClr val="tx1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7452320" y="5157192"/>
              <a:ext cx="936104" cy="504056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smtClean="0">
                  <a:solidFill>
                    <a:schemeClr val="tx1"/>
                  </a:solidFill>
                </a:rPr>
                <a:t>101</a:t>
              </a:r>
              <a:endParaRPr lang="en-US" sz="2000" b="1">
                <a:solidFill>
                  <a:schemeClr val="tx1"/>
                </a:solidFill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>
            <a:xfrm>
              <a:off x="7020272" y="5409220"/>
              <a:ext cx="43204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1314587"/>
              </p:ext>
            </p:extLst>
          </p:nvPr>
        </p:nvGraphicFramePr>
        <p:xfrm>
          <a:off x="7452319" y="764704"/>
          <a:ext cx="1664079" cy="3540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4693"/>
                <a:gridCol w="554693"/>
                <a:gridCol w="55469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smtClean="0"/>
                        <a:t>B2</a:t>
                      </a:r>
                      <a:endParaRPr 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smtClean="0"/>
                        <a:t>B1</a:t>
                      </a:r>
                      <a:endParaRPr 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smtClean="0"/>
                        <a:t>B0</a:t>
                      </a:r>
                      <a:endParaRPr lang="en-US" b="1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0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0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0</a:t>
                      </a:r>
                      <a:endParaRPr lang="en-US" sz="2000" b="1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1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1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1</a:t>
                      </a:r>
                      <a:endParaRPr lang="en-US" sz="2000" b="1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1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1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0</a:t>
                      </a:r>
                      <a:endParaRPr lang="en-US" sz="2000" b="1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1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0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1</a:t>
                      </a:r>
                      <a:endParaRPr lang="en-US" sz="2000" b="1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1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1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1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1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2644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Ce face aceasta schema</a:t>
            </a:r>
            <a:r>
              <a:rPr lang="en-US" smtClean="0"/>
              <a:t>?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0" y="4653136"/>
                <a:ext cx="9144000" cy="2204864"/>
              </a:xfrm>
            </p:spPr>
            <p:txBody>
              <a:bodyPr>
                <a:normAutofit fontScale="92500" lnSpcReduction="20000"/>
              </a:bodyPr>
              <a:lstStyle/>
              <a:p>
                <a:pPr marL="0" indent="0">
                  <a:buNone/>
                </a:pPr>
                <a:r>
                  <a:rPr lang="en-US" smtClean="0"/>
                  <a:t>Stare initiala B2B2B0=101. Toti bistabilii reactioneaza la tranzitia Up a semnalului de Clock</a:t>
                </a:r>
              </a:p>
              <a:p>
                <a:pPr marL="0" indent="0">
                  <a:buNone/>
                </a:pPr>
                <a:r>
                  <a:rPr lang="en-US" smtClean="0"/>
                  <a:t>4. BB0: Q0=1; </a:t>
                </a:r>
                <a:r>
                  <a:rPr lang="en-US" smtClean="0">
                    <a:solidFill>
                      <a:srgbClr val="C00000"/>
                    </a:solidFill>
                  </a:rPr>
                  <a:t>Toggle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↑</m:t>
                    </m:r>
                  </m:oMath>
                </a14:m>
                <a:r>
                  <a:rPr lang="en-US" smtClean="0"/>
                  <a:t> Q0*=!Q0</a:t>
                </a:r>
                <a:r>
                  <a:rPr lang="en-US" smtClean="0">
                    <a:sym typeface="Wingdings" panose="05000000000000000000" pitchFamily="2" charset="2"/>
                  </a:rPr>
                  <a:t> Q0*=0</a:t>
                </a:r>
              </a:p>
              <a:p>
                <a:pPr marL="0" indent="0">
                  <a:buNone/>
                </a:pPr>
                <a:r>
                  <a:rPr lang="en-US" smtClean="0"/>
                  <a:t>4. BB1: Q1=0; J1=K1=!Q0=0 - </a:t>
                </a:r>
                <a:r>
                  <a:rPr lang="en-US" smtClean="0">
                    <a:solidFill>
                      <a:srgbClr val="C00000"/>
                    </a:solidFill>
                  </a:rPr>
                  <a:t>Mem</a:t>
                </a:r>
                <a:r>
                  <a:rPr lang="en-US" smtClean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↑</m:t>
                    </m:r>
                  </m:oMath>
                </a14:m>
                <a:r>
                  <a:rPr lang="en-US" smtClean="0"/>
                  <a:t> Q1*=Q1=0</a:t>
                </a:r>
              </a:p>
              <a:p>
                <a:pPr marL="0" indent="0">
                  <a:buNone/>
                </a:pPr>
                <a:r>
                  <a:rPr lang="en-US" smtClean="0"/>
                  <a:t>4. BB2: Q2=1; J2=K2=!Q0.!Q1=0 - </a:t>
                </a:r>
                <a:r>
                  <a:rPr lang="en-US" smtClean="0">
                    <a:solidFill>
                      <a:srgbClr val="C00000"/>
                    </a:solidFill>
                  </a:rPr>
                  <a:t>Mem</a:t>
                </a:r>
                <a:r>
                  <a:rPr lang="en-US" smtClean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↑</m:t>
                    </m:r>
                  </m:oMath>
                </a14:m>
                <a:r>
                  <a:rPr lang="en-US" smtClean="0"/>
                  <a:t> Q2*=Q2=1</a:t>
                </a:r>
                <a:endParaRPr lang="en-US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4653136"/>
                <a:ext cx="9144000" cy="2204864"/>
              </a:xfrm>
              <a:blipFill rotWithShape="1">
                <a:blip r:embed="rId2"/>
                <a:stretch>
                  <a:fillRect l="-1533" t="-7182" b="-8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8DE7F-A039-45A5-B25A-ABD302423102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2" descr="http://2.bp.blogspot.com/_mwCh19jEPjc/STy39BhjiFI/AAAAAAAAAA0/qstueMpQCyw/s400/JKdesigncircui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6"/>
          <a:stretch/>
        </p:blipFill>
        <p:spPr bwMode="auto">
          <a:xfrm>
            <a:off x="35496" y="620688"/>
            <a:ext cx="7492168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6732240" y="5157192"/>
            <a:ext cx="2304256" cy="504056"/>
            <a:chOff x="6084168" y="5157192"/>
            <a:chExt cx="2304256" cy="504056"/>
          </a:xfrm>
        </p:grpSpPr>
        <p:sp>
          <p:nvSpPr>
            <p:cNvPr id="6" name="Oval 5"/>
            <p:cNvSpPr/>
            <p:nvPr/>
          </p:nvSpPr>
          <p:spPr>
            <a:xfrm>
              <a:off x="6084168" y="5157192"/>
              <a:ext cx="936104" cy="504056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smtClean="0">
                  <a:solidFill>
                    <a:schemeClr val="tx1"/>
                  </a:solidFill>
                </a:rPr>
                <a:t>101</a:t>
              </a:r>
              <a:endParaRPr lang="en-US" sz="2000" b="1">
                <a:solidFill>
                  <a:schemeClr val="tx1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7452320" y="5157192"/>
              <a:ext cx="936104" cy="504056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smtClean="0">
                  <a:solidFill>
                    <a:schemeClr val="tx1"/>
                  </a:solidFill>
                </a:rPr>
                <a:t>100</a:t>
              </a:r>
              <a:endParaRPr lang="en-US" sz="2000" b="1">
                <a:solidFill>
                  <a:schemeClr val="tx1"/>
                </a:solidFill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>
            <a:xfrm>
              <a:off x="7020272" y="5409220"/>
              <a:ext cx="43204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1211227"/>
              </p:ext>
            </p:extLst>
          </p:nvPr>
        </p:nvGraphicFramePr>
        <p:xfrm>
          <a:off x="7452319" y="764704"/>
          <a:ext cx="1664079" cy="3540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4693"/>
                <a:gridCol w="554693"/>
                <a:gridCol w="55469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smtClean="0"/>
                        <a:t>B2</a:t>
                      </a:r>
                      <a:endParaRPr 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smtClean="0"/>
                        <a:t>B1</a:t>
                      </a:r>
                      <a:endParaRPr 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smtClean="0"/>
                        <a:t>B0</a:t>
                      </a:r>
                      <a:endParaRPr lang="en-US" b="1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0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0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0</a:t>
                      </a:r>
                      <a:endParaRPr lang="en-US" sz="2000" b="1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1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1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1</a:t>
                      </a:r>
                      <a:endParaRPr lang="en-US" sz="2000" b="1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1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1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0</a:t>
                      </a:r>
                      <a:endParaRPr lang="en-US" sz="2000" b="1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1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0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1</a:t>
                      </a:r>
                      <a:endParaRPr lang="en-US" sz="2000" b="1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1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0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0</a:t>
                      </a:r>
                      <a:endParaRPr lang="en-US" sz="2000" b="1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1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1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1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9400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Ce face aceasta schema</a:t>
            </a:r>
            <a:r>
              <a:rPr lang="en-US" smtClean="0"/>
              <a:t>?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0" y="4653136"/>
                <a:ext cx="9144000" cy="2204864"/>
              </a:xfrm>
            </p:spPr>
            <p:txBody>
              <a:bodyPr>
                <a:normAutofit fontScale="92500" lnSpcReduction="20000"/>
              </a:bodyPr>
              <a:lstStyle/>
              <a:p>
                <a:pPr marL="0" indent="0">
                  <a:buNone/>
                </a:pPr>
                <a:r>
                  <a:rPr lang="en-US" smtClean="0"/>
                  <a:t>Stare initiala B2B2B0=100. Toti bistabilii reactioneaza la tranzitia Up a semnalului de Clock</a:t>
                </a:r>
              </a:p>
              <a:p>
                <a:pPr marL="0" indent="0">
                  <a:buNone/>
                </a:pPr>
                <a:r>
                  <a:rPr lang="en-US" smtClean="0"/>
                  <a:t>5. BB0: Q0=0</a:t>
                </a:r>
                <a:r>
                  <a:rPr lang="en-US"/>
                  <a:t>; </a:t>
                </a:r>
                <a:r>
                  <a:rPr lang="en-US">
                    <a:solidFill>
                      <a:srgbClr val="C00000"/>
                    </a:solidFill>
                  </a:rPr>
                  <a:t>Toggle</a:t>
                </a:r>
                <a:r>
                  <a:rPr lang="en-US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↑</m:t>
                    </m:r>
                  </m:oMath>
                </a14:m>
                <a:r>
                  <a:rPr lang="en-US" smtClean="0"/>
                  <a:t> Q0*=!Q0</a:t>
                </a:r>
                <a:r>
                  <a:rPr lang="en-US" smtClean="0">
                    <a:sym typeface="Wingdings" panose="05000000000000000000" pitchFamily="2" charset="2"/>
                  </a:rPr>
                  <a:t> Q0*=1</a:t>
                </a:r>
              </a:p>
              <a:p>
                <a:pPr marL="0" indent="0">
                  <a:buNone/>
                </a:pPr>
                <a:r>
                  <a:rPr lang="en-US" smtClean="0"/>
                  <a:t>5. BB1: Q1=0; J1=K1=!Q0=1 - </a:t>
                </a:r>
                <a:r>
                  <a:rPr lang="en-US" smtClean="0">
                    <a:solidFill>
                      <a:srgbClr val="C00000"/>
                    </a:solidFill>
                  </a:rPr>
                  <a:t>Toggle</a:t>
                </a:r>
                <a:r>
                  <a:rPr lang="en-US" smtClean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↑</m:t>
                    </m:r>
                  </m:oMath>
                </a14:m>
                <a:r>
                  <a:rPr lang="en-US" smtClean="0"/>
                  <a:t> Q1*=!Q1=1</a:t>
                </a:r>
              </a:p>
              <a:p>
                <a:pPr marL="0" indent="0">
                  <a:buNone/>
                </a:pPr>
                <a:r>
                  <a:rPr lang="en-US" smtClean="0"/>
                  <a:t>5. BB2: Q2=1; J2=K2=!Q0.!Q1=1 - </a:t>
                </a:r>
                <a:r>
                  <a:rPr lang="en-US" smtClean="0">
                    <a:solidFill>
                      <a:srgbClr val="C00000"/>
                    </a:solidFill>
                  </a:rPr>
                  <a:t>Toggle</a:t>
                </a:r>
                <a:r>
                  <a:rPr lang="en-US" smtClean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↑</m:t>
                    </m:r>
                  </m:oMath>
                </a14:m>
                <a:r>
                  <a:rPr lang="en-US" smtClean="0"/>
                  <a:t> Q2*=!Q2=0</a:t>
                </a:r>
                <a:endParaRPr lang="en-US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4653136"/>
                <a:ext cx="9144000" cy="2204864"/>
              </a:xfrm>
              <a:blipFill rotWithShape="1">
                <a:blip r:embed="rId2"/>
                <a:stretch>
                  <a:fillRect l="-1533" t="-7182" b="-8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8DE7F-A039-45A5-B25A-ABD302423102}" type="slidenum">
              <a:rPr lang="en-US" smtClean="0"/>
              <a:t>23</a:t>
            </a:fld>
            <a:endParaRPr lang="en-US"/>
          </a:p>
        </p:txBody>
      </p:sp>
      <p:pic>
        <p:nvPicPr>
          <p:cNvPr id="5" name="Picture 2" descr="http://2.bp.blogspot.com/_mwCh19jEPjc/STy39BhjiFI/AAAAAAAAAA0/qstueMpQCyw/s400/JKdesigncircui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6"/>
          <a:stretch/>
        </p:blipFill>
        <p:spPr bwMode="auto">
          <a:xfrm>
            <a:off x="35496" y="620688"/>
            <a:ext cx="7492168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6732240" y="5157192"/>
            <a:ext cx="2304256" cy="504056"/>
            <a:chOff x="6084168" y="5157192"/>
            <a:chExt cx="2304256" cy="504056"/>
          </a:xfrm>
        </p:grpSpPr>
        <p:sp>
          <p:nvSpPr>
            <p:cNvPr id="6" name="Oval 5"/>
            <p:cNvSpPr/>
            <p:nvPr/>
          </p:nvSpPr>
          <p:spPr>
            <a:xfrm>
              <a:off x="6084168" y="5157192"/>
              <a:ext cx="936104" cy="504056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smtClean="0">
                  <a:solidFill>
                    <a:schemeClr val="tx1"/>
                  </a:solidFill>
                </a:rPr>
                <a:t>100</a:t>
              </a:r>
              <a:endParaRPr lang="en-US" sz="2000" b="1">
                <a:solidFill>
                  <a:schemeClr val="tx1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7452320" y="5157192"/>
              <a:ext cx="936104" cy="504056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smtClean="0">
                  <a:solidFill>
                    <a:schemeClr val="tx1"/>
                  </a:solidFill>
                </a:rPr>
                <a:t>011</a:t>
              </a:r>
              <a:endParaRPr lang="en-US" sz="2000" b="1">
                <a:solidFill>
                  <a:schemeClr val="tx1"/>
                </a:solidFill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>
            <a:xfrm>
              <a:off x="7020272" y="5409220"/>
              <a:ext cx="43204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7265448"/>
              </p:ext>
            </p:extLst>
          </p:nvPr>
        </p:nvGraphicFramePr>
        <p:xfrm>
          <a:off x="7452319" y="764704"/>
          <a:ext cx="1664079" cy="3540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4693"/>
                <a:gridCol w="554693"/>
                <a:gridCol w="55469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smtClean="0"/>
                        <a:t>B2</a:t>
                      </a:r>
                      <a:endParaRPr 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smtClean="0"/>
                        <a:t>B1</a:t>
                      </a:r>
                      <a:endParaRPr 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smtClean="0"/>
                        <a:t>B0</a:t>
                      </a:r>
                      <a:endParaRPr lang="en-US" b="1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0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0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0</a:t>
                      </a:r>
                      <a:endParaRPr lang="en-US" sz="2000" b="1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1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1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1</a:t>
                      </a:r>
                      <a:endParaRPr lang="en-US" sz="2000" b="1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1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1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0</a:t>
                      </a:r>
                      <a:endParaRPr lang="en-US" sz="2000" b="1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1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0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1</a:t>
                      </a:r>
                      <a:endParaRPr lang="en-US" sz="2000" b="1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1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0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0</a:t>
                      </a:r>
                      <a:endParaRPr lang="en-US" sz="2000" b="1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0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1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1</a:t>
                      </a:r>
                      <a:endParaRPr lang="en-US" sz="2000" b="1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1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1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7456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Ce face aceasta schema</a:t>
            </a:r>
            <a:r>
              <a:rPr lang="en-US" smtClean="0"/>
              <a:t>?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0" y="4653136"/>
                <a:ext cx="9144000" cy="2204864"/>
              </a:xfrm>
            </p:spPr>
            <p:txBody>
              <a:bodyPr>
                <a:normAutofit fontScale="92500" lnSpcReduction="20000"/>
              </a:bodyPr>
              <a:lstStyle/>
              <a:p>
                <a:pPr marL="0" indent="0">
                  <a:buNone/>
                </a:pPr>
                <a:r>
                  <a:rPr lang="en-US" smtClean="0"/>
                  <a:t>Stare initiala B2B2B0=011. Toti bistabilii reactioneaza la tranzitia Up a semnalului de Clock</a:t>
                </a:r>
              </a:p>
              <a:p>
                <a:pPr marL="0" indent="0">
                  <a:buNone/>
                </a:pPr>
                <a:r>
                  <a:rPr lang="en-US" smtClean="0"/>
                  <a:t>6. BB0: Q0=1; </a:t>
                </a:r>
                <a:r>
                  <a:rPr lang="en-US" smtClean="0">
                    <a:solidFill>
                      <a:srgbClr val="C00000"/>
                    </a:solidFill>
                  </a:rPr>
                  <a:t>Toggle</a:t>
                </a:r>
                <a:r>
                  <a:rPr lang="en-US" smtClean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↑</m:t>
                    </m:r>
                  </m:oMath>
                </a14:m>
                <a:r>
                  <a:rPr lang="en-US" smtClean="0"/>
                  <a:t> Q0*=!Q0</a:t>
                </a:r>
                <a:r>
                  <a:rPr lang="en-US" smtClean="0">
                    <a:sym typeface="Wingdings" panose="05000000000000000000" pitchFamily="2" charset="2"/>
                  </a:rPr>
                  <a:t> Q0*=0</a:t>
                </a:r>
              </a:p>
              <a:p>
                <a:pPr marL="0" indent="0">
                  <a:buNone/>
                </a:pPr>
                <a:r>
                  <a:rPr lang="en-US" smtClean="0"/>
                  <a:t>6. BB1: Q1=1; J1=K1=!Q0=0 - </a:t>
                </a:r>
                <a:r>
                  <a:rPr lang="en-US" smtClean="0">
                    <a:solidFill>
                      <a:srgbClr val="C00000"/>
                    </a:solidFill>
                  </a:rPr>
                  <a:t>Mem</a:t>
                </a:r>
                <a:r>
                  <a:rPr lang="en-US" smtClean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↑</m:t>
                    </m:r>
                  </m:oMath>
                </a14:m>
                <a:r>
                  <a:rPr lang="en-US" smtClean="0"/>
                  <a:t> Q1*=Q1=1</a:t>
                </a:r>
              </a:p>
              <a:p>
                <a:pPr marL="0" indent="0">
                  <a:buNone/>
                </a:pPr>
                <a:r>
                  <a:rPr lang="en-US" smtClean="0"/>
                  <a:t>6. BB2: Q2=0; J2=K2=!Q0.!Q1=0 - </a:t>
                </a:r>
                <a:r>
                  <a:rPr lang="en-US" smtClean="0">
                    <a:solidFill>
                      <a:srgbClr val="C00000"/>
                    </a:solidFill>
                  </a:rPr>
                  <a:t>Mem</a:t>
                </a:r>
                <a:r>
                  <a:rPr lang="en-US" smtClean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↑</m:t>
                    </m:r>
                  </m:oMath>
                </a14:m>
                <a:r>
                  <a:rPr lang="en-US" smtClean="0"/>
                  <a:t> Q2*=Q2=0</a:t>
                </a:r>
                <a:endParaRPr lang="en-US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4653136"/>
                <a:ext cx="9144000" cy="2204864"/>
              </a:xfrm>
              <a:blipFill rotWithShape="1">
                <a:blip r:embed="rId2"/>
                <a:stretch>
                  <a:fillRect l="-1533" t="-7182" b="-8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8DE7F-A039-45A5-B25A-ABD302423102}" type="slidenum">
              <a:rPr lang="en-US" smtClean="0"/>
              <a:t>24</a:t>
            </a:fld>
            <a:endParaRPr lang="en-US"/>
          </a:p>
        </p:txBody>
      </p:sp>
      <p:pic>
        <p:nvPicPr>
          <p:cNvPr id="5" name="Picture 2" descr="http://2.bp.blogspot.com/_mwCh19jEPjc/STy39BhjiFI/AAAAAAAAAA0/qstueMpQCyw/s400/JKdesigncircui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6"/>
          <a:stretch/>
        </p:blipFill>
        <p:spPr bwMode="auto">
          <a:xfrm>
            <a:off x="35496" y="620688"/>
            <a:ext cx="7492168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6732240" y="5157192"/>
            <a:ext cx="2304256" cy="504056"/>
            <a:chOff x="6084168" y="5157192"/>
            <a:chExt cx="2304256" cy="504056"/>
          </a:xfrm>
        </p:grpSpPr>
        <p:sp>
          <p:nvSpPr>
            <p:cNvPr id="6" name="Oval 5"/>
            <p:cNvSpPr/>
            <p:nvPr/>
          </p:nvSpPr>
          <p:spPr>
            <a:xfrm>
              <a:off x="6084168" y="5157192"/>
              <a:ext cx="936104" cy="504056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smtClean="0">
                  <a:solidFill>
                    <a:schemeClr val="tx1"/>
                  </a:solidFill>
                </a:rPr>
                <a:t>011</a:t>
              </a:r>
              <a:endParaRPr lang="en-US" sz="2000" b="1">
                <a:solidFill>
                  <a:schemeClr val="tx1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7452320" y="5157192"/>
              <a:ext cx="936104" cy="504056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smtClean="0">
                  <a:solidFill>
                    <a:schemeClr val="tx1"/>
                  </a:solidFill>
                </a:rPr>
                <a:t>010</a:t>
              </a:r>
              <a:endParaRPr lang="en-US" sz="2000" b="1">
                <a:solidFill>
                  <a:schemeClr val="tx1"/>
                </a:solidFill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>
            <a:xfrm>
              <a:off x="7020272" y="5409220"/>
              <a:ext cx="43204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3622217"/>
              </p:ext>
            </p:extLst>
          </p:nvPr>
        </p:nvGraphicFramePr>
        <p:xfrm>
          <a:off x="7452319" y="764704"/>
          <a:ext cx="1664079" cy="3540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4693"/>
                <a:gridCol w="554693"/>
                <a:gridCol w="55469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smtClean="0"/>
                        <a:t>B2</a:t>
                      </a:r>
                      <a:endParaRPr 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smtClean="0"/>
                        <a:t>B1</a:t>
                      </a:r>
                      <a:endParaRPr 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smtClean="0"/>
                        <a:t>B0</a:t>
                      </a:r>
                      <a:endParaRPr lang="en-US" b="1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0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0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0</a:t>
                      </a:r>
                      <a:endParaRPr lang="en-US" sz="2000" b="1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1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1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1</a:t>
                      </a:r>
                      <a:endParaRPr lang="en-US" sz="2000" b="1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1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1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0</a:t>
                      </a:r>
                      <a:endParaRPr lang="en-US" sz="2000" b="1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1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0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1</a:t>
                      </a:r>
                      <a:endParaRPr lang="en-US" sz="2000" b="1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1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0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0</a:t>
                      </a:r>
                      <a:endParaRPr lang="en-US" sz="2000" b="1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0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1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1</a:t>
                      </a:r>
                      <a:endParaRPr lang="en-US" sz="2000" b="1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0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1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0</a:t>
                      </a:r>
                      <a:endParaRPr lang="en-US" sz="2000" b="1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1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4711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Ce face aceasta schema</a:t>
            </a:r>
            <a:r>
              <a:rPr lang="en-US" smtClean="0"/>
              <a:t>?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0" y="4653136"/>
                <a:ext cx="9144000" cy="2204864"/>
              </a:xfrm>
            </p:spPr>
            <p:txBody>
              <a:bodyPr>
                <a:normAutofit fontScale="92500" lnSpcReduction="20000"/>
              </a:bodyPr>
              <a:lstStyle/>
              <a:p>
                <a:pPr marL="0" indent="0">
                  <a:buNone/>
                </a:pPr>
                <a:r>
                  <a:rPr lang="en-US" smtClean="0"/>
                  <a:t>Stare initiala B2B2B0=010. Toti bistabilii reactioneaza la tranzitia Up a semnalului de Clock</a:t>
                </a:r>
              </a:p>
              <a:p>
                <a:pPr marL="0" indent="0">
                  <a:buNone/>
                </a:pPr>
                <a:r>
                  <a:rPr lang="en-US" smtClean="0"/>
                  <a:t>7. BB0: Q0=0</a:t>
                </a:r>
                <a:r>
                  <a:rPr lang="en-US"/>
                  <a:t>;</a:t>
                </a:r>
                <a:r>
                  <a:rPr lang="en-US">
                    <a:solidFill>
                      <a:srgbClr val="C00000"/>
                    </a:solidFill>
                  </a:rPr>
                  <a:t> Toggle</a:t>
                </a:r>
                <a:r>
                  <a:rPr lang="en-US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↑</m:t>
                    </m:r>
                  </m:oMath>
                </a14:m>
                <a:r>
                  <a:rPr lang="en-US" smtClean="0"/>
                  <a:t> Q0*=!Q0</a:t>
                </a:r>
                <a:r>
                  <a:rPr lang="en-US" smtClean="0">
                    <a:sym typeface="Wingdings" panose="05000000000000000000" pitchFamily="2" charset="2"/>
                  </a:rPr>
                  <a:t> Q0*=1</a:t>
                </a:r>
              </a:p>
              <a:p>
                <a:pPr marL="0" indent="0">
                  <a:buNone/>
                </a:pPr>
                <a:r>
                  <a:rPr lang="en-US" smtClean="0"/>
                  <a:t>7. BB1: Q1=1; J1=K1=!Q0=1 - </a:t>
                </a:r>
                <a:r>
                  <a:rPr lang="en-US" smtClean="0">
                    <a:solidFill>
                      <a:srgbClr val="C00000"/>
                    </a:solidFill>
                  </a:rPr>
                  <a:t>Toggle</a:t>
                </a:r>
                <a:r>
                  <a:rPr lang="en-US" smtClean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↑</m:t>
                    </m:r>
                  </m:oMath>
                </a14:m>
                <a:r>
                  <a:rPr lang="en-US" smtClean="0"/>
                  <a:t> Q1*=!Q1=0</a:t>
                </a:r>
              </a:p>
              <a:p>
                <a:pPr marL="0" indent="0">
                  <a:buNone/>
                </a:pPr>
                <a:r>
                  <a:rPr lang="en-US" smtClean="0"/>
                  <a:t>7. BB2: Q2=0; J2=K2=!Q0.!Q1=0 - </a:t>
                </a:r>
                <a:r>
                  <a:rPr lang="en-US" smtClean="0">
                    <a:solidFill>
                      <a:srgbClr val="C00000"/>
                    </a:solidFill>
                  </a:rPr>
                  <a:t>Mem</a:t>
                </a:r>
                <a:r>
                  <a:rPr lang="en-US" smtClean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↑</m:t>
                    </m:r>
                  </m:oMath>
                </a14:m>
                <a:r>
                  <a:rPr lang="en-US" smtClean="0"/>
                  <a:t> Q2*=Q2=0</a:t>
                </a:r>
                <a:endParaRPr lang="en-US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4653136"/>
                <a:ext cx="9144000" cy="2204864"/>
              </a:xfrm>
              <a:blipFill rotWithShape="1">
                <a:blip r:embed="rId2"/>
                <a:stretch>
                  <a:fillRect l="-1533" t="-7182" b="-8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8DE7F-A039-45A5-B25A-ABD302423102}" type="slidenum">
              <a:rPr lang="en-US" smtClean="0"/>
              <a:t>25</a:t>
            </a:fld>
            <a:endParaRPr lang="en-US"/>
          </a:p>
        </p:txBody>
      </p:sp>
      <p:pic>
        <p:nvPicPr>
          <p:cNvPr id="5" name="Picture 2" descr="http://2.bp.blogspot.com/_mwCh19jEPjc/STy39BhjiFI/AAAAAAAAAA0/qstueMpQCyw/s400/JKdesigncircui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6"/>
          <a:stretch/>
        </p:blipFill>
        <p:spPr bwMode="auto">
          <a:xfrm>
            <a:off x="35496" y="620688"/>
            <a:ext cx="7492168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6732240" y="5157192"/>
            <a:ext cx="2304256" cy="504056"/>
            <a:chOff x="6084168" y="5157192"/>
            <a:chExt cx="2304256" cy="504056"/>
          </a:xfrm>
        </p:grpSpPr>
        <p:sp>
          <p:nvSpPr>
            <p:cNvPr id="6" name="Oval 5"/>
            <p:cNvSpPr/>
            <p:nvPr/>
          </p:nvSpPr>
          <p:spPr>
            <a:xfrm>
              <a:off x="6084168" y="5157192"/>
              <a:ext cx="936104" cy="504056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smtClean="0">
                  <a:solidFill>
                    <a:schemeClr val="tx1"/>
                  </a:solidFill>
                </a:rPr>
                <a:t>010</a:t>
              </a:r>
              <a:endParaRPr lang="en-US" sz="2000" b="1">
                <a:solidFill>
                  <a:schemeClr val="tx1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7452320" y="5157192"/>
              <a:ext cx="936104" cy="504056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smtClean="0">
                  <a:solidFill>
                    <a:schemeClr val="tx1"/>
                  </a:solidFill>
                </a:rPr>
                <a:t>001</a:t>
              </a:r>
              <a:endParaRPr lang="en-US" sz="2000" b="1">
                <a:solidFill>
                  <a:schemeClr val="tx1"/>
                </a:solidFill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>
            <a:xfrm>
              <a:off x="7020272" y="5409220"/>
              <a:ext cx="43204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5000136"/>
              </p:ext>
            </p:extLst>
          </p:nvPr>
        </p:nvGraphicFramePr>
        <p:xfrm>
          <a:off x="7452319" y="764704"/>
          <a:ext cx="1664079" cy="3540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4693"/>
                <a:gridCol w="554693"/>
                <a:gridCol w="55469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smtClean="0"/>
                        <a:t>B2</a:t>
                      </a:r>
                      <a:endParaRPr 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smtClean="0"/>
                        <a:t>B1</a:t>
                      </a:r>
                      <a:endParaRPr 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smtClean="0"/>
                        <a:t>B0</a:t>
                      </a:r>
                      <a:endParaRPr lang="en-US" b="1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0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0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0</a:t>
                      </a:r>
                      <a:endParaRPr lang="en-US" sz="2000" b="1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1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1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1</a:t>
                      </a:r>
                      <a:endParaRPr lang="en-US" sz="2000" b="1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1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1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0</a:t>
                      </a:r>
                      <a:endParaRPr lang="en-US" sz="2000" b="1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1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0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1</a:t>
                      </a:r>
                      <a:endParaRPr lang="en-US" sz="2000" b="1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1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0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0</a:t>
                      </a:r>
                      <a:endParaRPr lang="en-US" sz="2000" b="1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0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1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1</a:t>
                      </a:r>
                      <a:endParaRPr lang="en-US" sz="2000" b="1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0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1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0</a:t>
                      </a:r>
                      <a:endParaRPr lang="en-US" sz="2000" b="1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0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0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1</a:t>
                      </a:r>
                      <a:endParaRPr lang="en-US" sz="2000" b="1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4610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Ce face aceasta schema</a:t>
            </a:r>
            <a:r>
              <a:rPr lang="en-US" smtClean="0"/>
              <a:t>?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0" y="4653136"/>
                <a:ext cx="9144000" cy="2204864"/>
              </a:xfrm>
            </p:spPr>
            <p:txBody>
              <a:bodyPr>
                <a:normAutofit fontScale="92500" lnSpcReduction="20000"/>
              </a:bodyPr>
              <a:lstStyle/>
              <a:p>
                <a:pPr marL="0" indent="0">
                  <a:buNone/>
                </a:pPr>
                <a:r>
                  <a:rPr lang="en-US" smtClean="0"/>
                  <a:t>Stare initiala B2B2B0=001. Toti bistabilii reactioneaza la tranzitia Up a semnalului de Clock</a:t>
                </a:r>
              </a:p>
              <a:p>
                <a:pPr marL="0" indent="0">
                  <a:buNone/>
                </a:pPr>
                <a:r>
                  <a:rPr lang="en-US" smtClean="0"/>
                  <a:t>8. BB0: Q0=1; </a:t>
                </a:r>
                <a:r>
                  <a:rPr lang="en-US" smtClean="0">
                    <a:solidFill>
                      <a:srgbClr val="C00000"/>
                    </a:solidFill>
                  </a:rPr>
                  <a:t>Toggle</a:t>
                </a:r>
                <a:r>
                  <a:rPr lang="en-US" smtClean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↑</m:t>
                    </m:r>
                  </m:oMath>
                </a14:m>
                <a:r>
                  <a:rPr lang="en-US" smtClean="0"/>
                  <a:t> Q0*=!Q0</a:t>
                </a:r>
                <a:r>
                  <a:rPr lang="en-US" smtClean="0">
                    <a:sym typeface="Wingdings" panose="05000000000000000000" pitchFamily="2" charset="2"/>
                  </a:rPr>
                  <a:t> Q0*=0</a:t>
                </a:r>
              </a:p>
              <a:p>
                <a:pPr marL="0" indent="0">
                  <a:buNone/>
                </a:pPr>
                <a:r>
                  <a:rPr lang="en-US" smtClean="0"/>
                  <a:t>8. BB1: Q1=0; J1=K1=!Q0=0 - </a:t>
                </a:r>
                <a:r>
                  <a:rPr lang="en-US" smtClean="0">
                    <a:solidFill>
                      <a:srgbClr val="C00000"/>
                    </a:solidFill>
                  </a:rPr>
                  <a:t>Mem</a:t>
                </a:r>
                <a:r>
                  <a:rPr lang="en-US" smtClean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↑</m:t>
                    </m:r>
                  </m:oMath>
                </a14:m>
                <a:r>
                  <a:rPr lang="en-US" smtClean="0"/>
                  <a:t> Q1*=Q1=0</a:t>
                </a:r>
              </a:p>
              <a:p>
                <a:pPr marL="0" indent="0">
                  <a:buNone/>
                </a:pPr>
                <a:r>
                  <a:rPr lang="en-US" smtClean="0"/>
                  <a:t>8. BB2: Q2=0; J2=K2=!Q0.!Q1=0 - </a:t>
                </a:r>
                <a:r>
                  <a:rPr lang="en-US" smtClean="0">
                    <a:solidFill>
                      <a:srgbClr val="C00000"/>
                    </a:solidFill>
                  </a:rPr>
                  <a:t>Mem</a:t>
                </a:r>
                <a:r>
                  <a:rPr lang="en-US" smtClean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↑</m:t>
                    </m:r>
                  </m:oMath>
                </a14:m>
                <a:r>
                  <a:rPr lang="en-US" smtClean="0"/>
                  <a:t> Q2*=Q2=0</a:t>
                </a:r>
                <a:endParaRPr lang="en-US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4653136"/>
                <a:ext cx="9144000" cy="2204864"/>
              </a:xfrm>
              <a:blipFill rotWithShape="1">
                <a:blip r:embed="rId2"/>
                <a:stretch>
                  <a:fillRect l="-1533" t="-7182" b="-8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8DE7F-A039-45A5-B25A-ABD302423102}" type="slidenum">
              <a:rPr lang="en-US" smtClean="0"/>
              <a:t>26</a:t>
            </a:fld>
            <a:endParaRPr lang="en-US"/>
          </a:p>
        </p:txBody>
      </p:sp>
      <p:pic>
        <p:nvPicPr>
          <p:cNvPr id="5" name="Picture 2" descr="http://2.bp.blogspot.com/_mwCh19jEPjc/STy39BhjiFI/AAAAAAAAAA0/qstueMpQCyw/s400/JKdesigncircui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6"/>
          <a:stretch/>
        </p:blipFill>
        <p:spPr bwMode="auto">
          <a:xfrm>
            <a:off x="35496" y="620688"/>
            <a:ext cx="7492168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6732240" y="5157192"/>
            <a:ext cx="2304256" cy="504056"/>
            <a:chOff x="6084168" y="5157192"/>
            <a:chExt cx="2304256" cy="504056"/>
          </a:xfrm>
        </p:grpSpPr>
        <p:sp>
          <p:nvSpPr>
            <p:cNvPr id="6" name="Oval 5"/>
            <p:cNvSpPr/>
            <p:nvPr/>
          </p:nvSpPr>
          <p:spPr>
            <a:xfrm>
              <a:off x="6084168" y="5157192"/>
              <a:ext cx="936104" cy="504056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smtClean="0">
                  <a:solidFill>
                    <a:schemeClr val="tx1"/>
                  </a:solidFill>
                </a:rPr>
                <a:t>001</a:t>
              </a:r>
              <a:endParaRPr lang="en-US" sz="2000" b="1">
                <a:solidFill>
                  <a:schemeClr val="tx1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7452320" y="5157192"/>
              <a:ext cx="936104" cy="504056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smtClean="0">
                  <a:solidFill>
                    <a:schemeClr val="tx1"/>
                  </a:solidFill>
                </a:rPr>
                <a:t>000</a:t>
              </a:r>
              <a:endParaRPr lang="en-US" sz="2000" b="1">
                <a:solidFill>
                  <a:schemeClr val="tx1"/>
                </a:solidFill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>
            <a:xfrm>
              <a:off x="7020272" y="5409220"/>
              <a:ext cx="43204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6900823"/>
              </p:ext>
            </p:extLst>
          </p:nvPr>
        </p:nvGraphicFramePr>
        <p:xfrm>
          <a:off x="7452319" y="764704"/>
          <a:ext cx="1664079" cy="3540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4693"/>
                <a:gridCol w="554693"/>
                <a:gridCol w="55469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smtClean="0"/>
                        <a:t>B2</a:t>
                      </a:r>
                      <a:endParaRPr 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smtClean="0"/>
                        <a:t>B1</a:t>
                      </a:r>
                      <a:endParaRPr 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smtClean="0"/>
                        <a:t>B0</a:t>
                      </a:r>
                      <a:endParaRPr lang="en-US" b="1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0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0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0</a:t>
                      </a:r>
                      <a:endParaRPr lang="en-US" sz="2000" b="1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1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1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1</a:t>
                      </a:r>
                      <a:endParaRPr lang="en-US" sz="2000" b="1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1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1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0</a:t>
                      </a:r>
                      <a:endParaRPr lang="en-US" sz="2000" b="1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1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0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1</a:t>
                      </a:r>
                      <a:endParaRPr lang="en-US" sz="2000" b="1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1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0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0</a:t>
                      </a:r>
                      <a:endParaRPr lang="en-US" sz="2000" b="1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0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1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1</a:t>
                      </a:r>
                      <a:endParaRPr lang="en-US" sz="2000" b="1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0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1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0</a:t>
                      </a:r>
                      <a:endParaRPr lang="en-US" sz="2000" b="1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0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0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1</a:t>
                      </a:r>
                      <a:endParaRPr lang="en-US" sz="2000" b="1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001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Diagrama temporala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165303"/>
            <a:ext cx="9144000" cy="69269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mtClean="0">
                <a:solidFill>
                  <a:srgbClr val="C00000"/>
                </a:solidFill>
              </a:rPr>
              <a:t>Analiza este acum terminata!</a:t>
            </a:r>
            <a:endParaRPr lang="en-US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8DE7F-A039-45A5-B25A-ABD302423102}" type="slidenum">
              <a:rPr lang="en-US" smtClean="0"/>
              <a:t>27</a:t>
            </a:fld>
            <a:endParaRPr lang="en-US"/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59" y="692696"/>
            <a:ext cx="8411100" cy="547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826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>
                <a:solidFill>
                  <a:srgbClr val="C00000"/>
                </a:solidFill>
              </a:rPr>
              <a:t>Cum putem face un NR down cu 4 BB</a:t>
            </a:r>
            <a:endParaRPr lang="en-US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92696"/>
            <a:ext cx="8820472" cy="616530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mtClean="0">
                <a:solidFill>
                  <a:srgbClr val="C00000"/>
                </a:solidFill>
              </a:rPr>
              <a:t>folosind ideea din aceasta schema?</a:t>
            </a:r>
          </a:p>
          <a:p>
            <a:pPr marL="0" indent="0">
              <a:buNone/>
            </a:pPr>
            <a:endParaRPr lang="en-US" smtClean="0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 smtClean="0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 smtClean="0"/>
          </a:p>
          <a:p>
            <a:pPr marL="0" indent="0">
              <a:buNone/>
            </a:pPr>
            <a:r>
              <a:rPr lang="en-US" smtClean="0"/>
              <a:t>Analiza trebuie sa continue!</a:t>
            </a:r>
          </a:p>
          <a:p>
            <a:pPr marL="0" indent="0">
              <a:buNone/>
            </a:pPr>
            <a:r>
              <a:rPr lang="en-US" smtClean="0"/>
              <a:t>Cand comuta (toggle) BB1? Atunci cand B0=0</a:t>
            </a:r>
          </a:p>
          <a:p>
            <a:pPr marL="0" indent="0">
              <a:buNone/>
            </a:pPr>
            <a:r>
              <a:rPr lang="en-US" smtClean="0"/>
              <a:t>Cand comuta (toggle) BB2? Atunci cand B1B0=00</a:t>
            </a:r>
          </a:p>
          <a:p>
            <a:pPr marL="0" indent="0">
              <a:buNone/>
            </a:pPr>
            <a:r>
              <a:rPr lang="en-US" smtClean="0"/>
              <a:t>Cand trebuie sa comute BB3?  Atunci cand B2B1B0=000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8DE7F-A039-45A5-B25A-ABD302423102}" type="slidenum">
              <a:rPr lang="en-US" smtClean="0"/>
              <a:t>28</a:t>
            </a:fld>
            <a:endParaRPr lang="en-US"/>
          </a:p>
        </p:txBody>
      </p:sp>
      <p:pic>
        <p:nvPicPr>
          <p:cNvPr id="5" name="Picture 2" descr="http://2.bp.blogspot.com/_mwCh19jEPjc/STy39BhjiFI/AAAAAAAAAA0/qstueMpQCyw/s400/JKdesigncircui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6"/>
          <a:stretch/>
        </p:blipFill>
        <p:spPr bwMode="auto">
          <a:xfrm>
            <a:off x="0" y="1340768"/>
            <a:ext cx="5186886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1948029"/>
              </p:ext>
            </p:extLst>
          </p:nvPr>
        </p:nvGraphicFramePr>
        <p:xfrm>
          <a:off x="7444425" y="908720"/>
          <a:ext cx="1664079" cy="3540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4693"/>
                <a:gridCol w="554693"/>
                <a:gridCol w="55469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smtClean="0"/>
                        <a:t>B2</a:t>
                      </a:r>
                      <a:endParaRPr 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smtClean="0"/>
                        <a:t>B1</a:t>
                      </a:r>
                      <a:endParaRPr 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smtClean="0"/>
                        <a:t>B0</a:t>
                      </a:r>
                      <a:endParaRPr lang="en-US" b="1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0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0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0</a:t>
                      </a:r>
                      <a:endParaRPr lang="en-US" sz="2000" b="1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1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1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1</a:t>
                      </a:r>
                      <a:endParaRPr lang="en-US" sz="2000" b="1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1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1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0</a:t>
                      </a:r>
                      <a:endParaRPr lang="en-US" sz="2000" b="1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1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0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1</a:t>
                      </a:r>
                      <a:endParaRPr lang="en-US" sz="2000" b="1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1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0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0</a:t>
                      </a:r>
                      <a:endParaRPr lang="en-US" sz="2000" b="1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0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1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1</a:t>
                      </a:r>
                      <a:endParaRPr lang="en-US" sz="2000" b="1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0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1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0</a:t>
                      </a:r>
                      <a:endParaRPr lang="en-US" sz="2000" b="1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0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0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1</a:t>
                      </a:r>
                      <a:endParaRPr lang="en-US" sz="2000" b="1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4518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Cum putem face un NR down cu 4 BB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92696"/>
            <a:ext cx="9144000" cy="61653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mtClean="0"/>
              <a:t>folosind ideea din aceasta schema?</a:t>
            </a:r>
          </a:p>
          <a:p>
            <a:pPr marL="0" indent="0">
              <a:buNone/>
            </a:pPr>
            <a:endParaRPr lang="en-US" smtClean="0"/>
          </a:p>
          <a:p>
            <a:pPr marL="0" indent="0">
              <a:buNone/>
            </a:pPr>
            <a:r>
              <a:rPr lang="en-US" smtClean="0"/>
              <a:t>Cand trebuie sa comute BB3?  </a:t>
            </a:r>
          </a:p>
          <a:p>
            <a:pPr marL="0" indent="0">
              <a:buNone/>
            </a:pPr>
            <a:r>
              <a:rPr lang="en-US" smtClean="0"/>
              <a:t>Atunci cand B2B1B0=000!</a:t>
            </a:r>
          </a:p>
          <a:p>
            <a:pPr marL="0" indent="0">
              <a:buNone/>
            </a:pPr>
            <a:r>
              <a:rPr lang="en-US" smtClean="0"/>
              <a:t>Cand trebuie sa comuta BB4?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8DE7F-A039-45A5-B25A-ABD302423102}" type="slidenum">
              <a:rPr lang="en-US" smtClean="0"/>
              <a:t>29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4522220"/>
              </p:ext>
            </p:extLst>
          </p:nvPr>
        </p:nvGraphicFramePr>
        <p:xfrm>
          <a:off x="6228184" y="1340768"/>
          <a:ext cx="1944216" cy="4729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6054"/>
                <a:gridCol w="486054"/>
                <a:gridCol w="486054"/>
                <a:gridCol w="48605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smtClean="0"/>
                        <a:t>B3</a:t>
                      </a:r>
                      <a:endParaRPr 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smtClean="0"/>
                        <a:t>B2</a:t>
                      </a:r>
                      <a:endParaRPr 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smtClean="0"/>
                        <a:t>B1</a:t>
                      </a:r>
                      <a:endParaRPr 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smtClean="0"/>
                        <a:t>B0</a:t>
                      </a:r>
                      <a:endParaRPr lang="en-US" b="1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0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0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0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0</a:t>
                      </a:r>
                      <a:endParaRPr lang="en-US" sz="2000" b="1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0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1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1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1</a:t>
                      </a:r>
                      <a:endParaRPr lang="en-US" sz="2000" b="1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0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1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1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0</a:t>
                      </a:r>
                      <a:endParaRPr lang="en-US" sz="2000" b="1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0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1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0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1</a:t>
                      </a:r>
                      <a:endParaRPr lang="en-US" sz="2000" b="1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0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1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0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0</a:t>
                      </a:r>
                      <a:endParaRPr lang="en-US" sz="2000" b="1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0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0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1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1</a:t>
                      </a:r>
                      <a:endParaRPr lang="en-US" sz="2000" b="1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0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0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1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0</a:t>
                      </a:r>
                      <a:endParaRPr lang="en-US" sz="2000" b="1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0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0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0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1</a:t>
                      </a:r>
                      <a:endParaRPr lang="en-US" sz="2000" b="1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0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0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0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0</a:t>
                      </a:r>
                      <a:endParaRPr lang="en-US" sz="2000" b="1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1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1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1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1</a:t>
                      </a:r>
                      <a:endParaRPr lang="en-US" sz="2000" b="1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1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1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1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0</a:t>
                      </a:r>
                      <a:endParaRPr lang="en-US" sz="2000" b="1"/>
                    </a:p>
                  </a:txBody>
                  <a:tcPr anchor="ctr"/>
                </a:tc>
              </a:tr>
            </a:tbl>
          </a:graphicData>
        </a:graphic>
      </p:graphicFrame>
      <p:cxnSp>
        <p:nvCxnSpPr>
          <p:cNvPr id="8" name="Straight Arrow Connector 7"/>
          <p:cNvCxnSpPr/>
          <p:nvPr/>
        </p:nvCxnSpPr>
        <p:spPr>
          <a:xfrm flipH="1">
            <a:off x="7524328" y="1988840"/>
            <a:ext cx="216024" cy="216024"/>
          </a:xfrm>
          <a:prstGeom prst="straightConnector1">
            <a:avLst/>
          </a:prstGeom>
          <a:ln w="38100"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7524328" y="2852936"/>
            <a:ext cx="216024" cy="216024"/>
          </a:xfrm>
          <a:prstGeom prst="straightConnector1">
            <a:avLst/>
          </a:prstGeom>
          <a:ln w="38100"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7524328" y="3645024"/>
            <a:ext cx="216024" cy="216024"/>
          </a:xfrm>
          <a:prstGeom prst="straightConnector1">
            <a:avLst/>
          </a:prstGeom>
          <a:ln w="38100"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7524328" y="4437112"/>
            <a:ext cx="216024" cy="216024"/>
          </a:xfrm>
          <a:prstGeom prst="straightConnector1">
            <a:avLst/>
          </a:prstGeom>
          <a:ln w="38100"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7524328" y="5157192"/>
            <a:ext cx="216024" cy="216024"/>
          </a:xfrm>
          <a:prstGeom prst="straightConnector1">
            <a:avLst/>
          </a:prstGeom>
          <a:ln w="38100"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7308304" y="1764000"/>
            <a:ext cx="756000" cy="28800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7308304" y="3357024"/>
            <a:ext cx="756000" cy="28800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7308304" y="4941200"/>
            <a:ext cx="756000" cy="28800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7092280" y="1988840"/>
            <a:ext cx="216024" cy="216024"/>
          </a:xfrm>
          <a:prstGeom prst="straightConnector1">
            <a:avLst/>
          </a:prstGeom>
          <a:ln w="38100"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7092280" y="3645024"/>
            <a:ext cx="216024" cy="216024"/>
          </a:xfrm>
          <a:prstGeom prst="straightConnector1">
            <a:avLst/>
          </a:prstGeom>
          <a:ln w="38100"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7092280" y="5157192"/>
            <a:ext cx="216024" cy="216024"/>
          </a:xfrm>
          <a:prstGeom prst="straightConnector1">
            <a:avLst/>
          </a:prstGeom>
          <a:ln w="38100"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18"/>
          <p:cNvSpPr/>
          <p:nvPr/>
        </p:nvSpPr>
        <p:spPr>
          <a:xfrm>
            <a:off x="6804248" y="4896000"/>
            <a:ext cx="1332000" cy="36000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6588224" y="5229200"/>
            <a:ext cx="216024" cy="216024"/>
          </a:xfrm>
          <a:prstGeom prst="straightConnector1">
            <a:avLst/>
          </a:prstGeom>
          <a:ln w="38100"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5665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447800"/>
            <a:ext cx="9144000" cy="1143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mtClean="0"/>
              <a:t> </a:t>
            </a:r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>
            <a:normAutofit fontScale="90000"/>
          </a:bodyPr>
          <a:lstStyle/>
          <a:p>
            <a:r>
              <a:rPr lang="en-US"/>
              <a:t> </a:t>
            </a:r>
            <a:r>
              <a:rPr lang="en-US" b="1" smtClean="0"/>
              <a:t>Bistabilul de tip D</a:t>
            </a:r>
            <a:r>
              <a:rPr lang="en-US" smtClean="0"/>
              <a:t>: </a:t>
            </a:r>
            <a:r>
              <a:rPr lang="en-US" i="1" smtClean="0"/>
              <a:t>Toggle</a:t>
            </a:r>
            <a:r>
              <a:rPr lang="en-US" smtClean="0"/>
              <a:t>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26CB7-86B2-441D-B807-0D65031F92FD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836712"/>
            <a:ext cx="7049346" cy="26082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491" y="3435025"/>
            <a:ext cx="3600450" cy="3352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98" y="4725144"/>
            <a:ext cx="2721484" cy="19066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187623" y="3484452"/>
                <a:ext cx="1574469" cy="6476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𝑫</m:t>
                      </m:r>
                      <m:r>
                        <a:rPr lang="en-US" sz="3600" b="1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𝑸</m:t>
                          </m:r>
                        </m:e>
                      </m:acc>
                    </m:oMath>
                  </m:oMathPara>
                </a14:m>
                <a:endParaRPr lang="en-US" sz="3600" b="1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7623" y="3484452"/>
                <a:ext cx="1574469" cy="647613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77003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Ce stari am folosit la BB JK?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Numai starile Toggle si Mem!</a:t>
            </a:r>
          </a:p>
          <a:p>
            <a:r>
              <a:rPr lang="en-US" smtClean="0"/>
              <a:t>Dar exista un BB care are doar aceste 2 stari!</a:t>
            </a:r>
          </a:p>
          <a:p>
            <a:r>
              <a:rPr lang="en-US" smtClean="0"/>
              <a:t>Bistabilul de tip T!</a:t>
            </a:r>
          </a:p>
          <a:p>
            <a:pPr marL="0" indent="0">
              <a:buNone/>
            </a:pPr>
            <a:endParaRPr lang="en-US" smtClean="0"/>
          </a:p>
          <a:p>
            <a:pPr marL="0" indent="0" algn="ctr">
              <a:buNone/>
            </a:pPr>
            <a:r>
              <a:rPr lang="en-US" sz="5400" b="1" smtClean="0">
                <a:solidFill>
                  <a:srgbClr val="C00000"/>
                </a:solidFill>
              </a:rPr>
              <a:t>Tema:</a:t>
            </a:r>
            <a:r>
              <a:rPr lang="en-US" b="1" smtClean="0">
                <a:solidFill>
                  <a:srgbClr val="C00000"/>
                </a:solidFill>
              </a:rPr>
              <a:t> </a:t>
            </a:r>
          </a:p>
          <a:p>
            <a:pPr marL="0" indent="0" algn="ctr">
              <a:buNone/>
            </a:pPr>
            <a:r>
              <a:rPr lang="en-US" b="1" smtClean="0">
                <a:solidFill>
                  <a:srgbClr val="C00000"/>
                </a:solidFill>
              </a:rPr>
              <a:t>Proiectati un NR cu 8 BB T folosind ideile din aceasta analiza!</a:t>
            </a:r>
          </a:p>
          <a:p>
            <a:pPr marL="0" indent="0" algn="ctr">
              <a:buNone/>
            </a:pPr>
            <a:r>
              <a:rPr lang="en-US" b="1" smtClean="0">
                <a:solidFill>
                  <a:srgbClr val="C00000"/>
                </a:solidFill>
              </a:rPr>
              <a:t>Incapsulati-l si utilizati 2 afisoare cu 7 segmente pentru a verifica functionarea corecta!</a:t>
            </a:r>
            <a:endParaRPr lang="en-US" b="1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8DE7F-A039-45A5-B25A-ABD30242310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857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Intrebari suplimentare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Cum se schimba functionarea acestui sistem daca </a:t>
            </a:r>
            <a:r>
              <a:rPr lang="en-US" smtClean="0"/>
              <a:t>toti bistabilii sunt sensibili la tranzitia Down a semnalului de Clock?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8DE7F-A039-45A5-B25A-ABD302423102}" type="slidenum">
              <a:rPr lang="en-US" smtClean="0"/>
              <a:t>31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636912"/>
            <a:ext cx="7069756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7467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Intrebari suplimentare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Cum se schimba functionarea acestui sistem daca  facem ca bistabilii 0-3 sa fie sensibili la tranzitiile -+- ale semnalului de clock?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8DE7F-A039-45A5-B25A-ABD302423102}" type="slidenum">
              <a:rPr lang="en-US" smtClean="0"/>
              <a:t>32</a:t>
            </a:fld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708920"/>
            <a:ext cx="6925476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1508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smtClean="0">
                <a:solidFill>
                  <a:srgbClr val="C00000"/>
                </a:solidFill>
              </a:rPr>
              <a:t>Tema: Sinteza</a:t>
            </a:r>
            <a:endParaRPr lang="en-US" b="1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88840"/>
            <a:ext cx="9144000" cy="48691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000" b="1" i="1" smtClean="0">
                <a:solidFill>
                  <a:srgbClr val="00B050"/>
                </a:solidFill>
              </a:rPr>
              <a:t>Proiectati (si verificati in wronex) toate numaratoarele date in pagina urmatoare!!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8DE7F-A039-45A5-B25A-ABD30242310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361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412776"/>
          </a:xfrm>
        </p:spPr>
        <p:txBody>
          <a:bodyPr>
            <a:normAutofit fontScale="90000"/>
          </a:bodyPr>
          <a:lstStyle/>
          <a:p>
            <a:r>
              <a:rPr lang="en-US" smtClean="0"/>
              <a:t>Numaratoare sicrone cu BB tip D</a:t>
            </a:r>
            <a:br>
              <a:rPr lang="en-US" smtClean="0"/>
            </a:br>
            <a:r>
              <a:rPr lang="en-US" smtClean="0"/>
              <a:t>si cu BB de tip JK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28800"/>
            <a:ext cx="9144000" cy="5229200"/>
          </a:xfrm>
        </p:spPr>
        <p:txBody>
          <a:bodyPr/>
          <a:lstStyle/>
          <a:p>
            <a:pPr marL="0" indent="0">
              <a:buNone/>
            </a:pPr>
            <a:r>
              <a:rPr lang="en-US" smtClean="0"/>
              <a:t>Proiectati si verificati in wronex numaratoarele ce functioneaza conform diagramelor de stari:</a:t>
            </a:r>
          </a:p>
          <a:p>
            <a:pPr marL="514350" indent="-514350">
              <a:buFont typeface="+mj-lt"/>
              <a:buAutoNum type="arabicPeriod"/>
            </a:pPr>
            <a:r>
              <a:rPr lang="en-US" smtClean="0"/>
              <a:t>5-2-0-4-5; 6-1-7-3-0;</a:t>
            </a:r>
          </a:p>
          <a:p>
            <a:pPr marL="514350" indent="-514350">
              <a:buFont typeface="+mj-lt"/>
              <a:buAutoNum type="arabicPeriod"/>
            </a:pPr>
            <a:r>
              <a:rPr lang="en-US" smtClean="0"/>
              <a:t>5-7-2-5; 3-6-4-0-1-6;</a:t>
            </a:r>
          </a:p>
          <a:p>
            <a:pPr marL="514350" indent="-514350">
              <a:buFont typeface="+mj-lt"/>
              <a:buAutoNum type="arabicPeriod"/>
            </a:pPr>
            <a:r>
              <a:rPr lang="en-US" smtClean="0"/>
              <a:t>6-0-2-1-4-6; 7-5-0; 3-1;</a:t>
            </a:r>
          </a:p>
          <a:p>
            <a:pPr marL="514350" indent="-514350">
              <a:buFont typeface="+mj-lt"/>
              <a:buAutoNum type="arabicPeriod"/>
            </a:pPr>
            <a:r>
              <a:rPr lang="en-US" smtClean="0"/>
              <a:t>1-3-5-7-1; 0-1; 2-3; 4-5; 6-7;</a:t>
            </a:r>
          </a:p>
          <a:p>
            <a:pPr marL="514350" indent="-514350">
              <a:buFont typeface="+mj-lt"/>
              <a:buAutoNum type="arabicPeriod"/>
            </a:pPr>
            <a:r>
              <a:rPr lang="en-US" smtClean="0"/>
              <a:t>12-5-3-9-13-2-10-8-7-12; 15-14-6-5; 4-11-1-0-2;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4FE6F-6747-4AE0-A955-5B974D8BA492}" type="slidenum">
              <a:rPr lang="en-US" smtClean="0"/>
              <a:t>34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9464293"/>
              </p:ext>
            </p:extLst>
          </p:nvPr>
        </p:nvGraphicFramePr>
        <p:xfrm>
          <a:off x="6084168" y="3068960"/>
          <a:ext cx="2814568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3642"/>
                <a:gridCol w="703642"/>
                <a:gridCol w="703642"/>
                <a:gridCol w="703642"/>
              </a:tblGrid>
              <a:tr h="307815"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Q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Q</a:t>
                      </a:r>
                      <a:r>
                        <a:rPr lang="en-US" baseline="-25000" smtClean="0"/>
                        <a:t>next</a:t>
                      </a:r>
                      <a:endParaRPr lang="en-US" baseline="-25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J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K</a:t>
                      </a:r>
                      <a:endParaRPr lang="en-US"/>
                    </a:p>
                  </a:txBody>
                  <a:tcPr/>
                </a:tc>
              </a:tr>
              <a:tr h="307815">
                <a:tc>
                  <a:txBody>
                    <a:bodyPr/>
                    <a:lstStyle/>
                    <a:p>
                      <a:pPr algn="ctr"/>
                      <a:r>
                        <a:rPr lang="en-US" b="1" smtClean="0"/>
                        <a:t>0</a:t>
                      </a:r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smtClean="0"/>
                        <a:t>0</a:t>
                      </a:r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smtClean="0">
                          <a:solidFill>
                            <a:srgbClr val="C00000"/>
                          </a:solidFill>
                        </a:rPr>
                        <a:t>0</a:t>
                      </a:r>
                      <a:endParaRPr lang="en-US" b="1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smtClean="0">
                          <a:solidFill>
                            <a:srgbClr val="C00000"/>
                          </a:solidFill>
                        </a:rPr>
                        <a:t>X</a:t>
                      </a:r>
                      <a:endParaRPr lang="en-US" b="1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307815">
                <a:tc>
                  <a:txBody>
                    <a:bodyPr/>
                    <a:lstStyle/>
                    <a:p>
                      <a:pPr algn="ctr"/>
                      <a:r>
                        <a:rPr lang="en-US" b="1" smtClean="0"/>
                        <a:t>0</a:t>
                      </a:r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smtClean="0"/>
                        <a:t>1</a:t>
                      </a:r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smtClean="0">
                          <a:solidFill>
                            <a:srgbClr val="C00000"/>
                          </a:solidFill>
                        </a:rPr>
                        <a:t>1</a:t>
                      </a:r>
                      <a:endParaRPr lang="en-US" b="1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smtClean="0">
                          <a:solidFill>
                            <a:srgbClr val="C00000"/>
                          </a:solidFill>
                        </a:rPr>
                        <a:t>X</a:t>
                      </a:r>
                      <a:endParaRPr lang="en-US" b="1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307815">
                <a:tc>
                  <a:txBody>
                    <a:bodyPr/>
                    <a:lstStyle/>
                    <a:p>
                      <a:pPr algn="ctr"/>
                      <a:r>
                        <a:rPr lang="en-US" b="1" smtClean="0"/>
                        <a:t>1</a:t>
                      </a:r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smtClean="0"/>
                        <a:t>0</a:t>
                      </a:r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smtClean="0">
                          <a:solidFill>
                            <a:srgbClr val="C00000"/>
                          </a:solidFill>
                        </a:rPr>
                        <a:t>X</a:t>
                      </a:r>
                      <a:endParaRPr lang="en-US" b="1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smtClean="0">
                          <a:solidFill>
                            <a:srgbClr val="C00000"/>
                          </a:solidFill>
                        </a:rPr>
                        <a:t>1</a:t>
                      </a:r>
                      <a:endParaRPr lang="en-US" b="1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307815">
                <a:tc>
                  <a:txBody>
                    <a:bodyPr/>
                    <a:lstStyle/>
                    <a:p>
                      <a:pPr algn="ctr"/>
                      <a:r>
                        <a:rPr lang="en-US" b="1" smtClean="0"/>
                        <a:t>1</a:t>
                      </a:r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smtClean="0"/>
                        <a:t>1</a:t>
                      </a:r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smtClean="0">
                          <a:solidFill>
                            <a:srgbClr val="C00000"/>
                          </a:solidFill>
                        </a:rPr>
                        <a:t>X</a:t>
                      </a:r>
                      <a:endParaRPr lang="en-US" b="1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smtClean="0">
                          <a:solidFill>
                            <a:srgbClr val="C00000"/>
                          </a:solidFill>
                        </a:rPr>
                        <a:t>0</a:t>
                      </a:r>
                      <a:endParaRPr lang="en-US" b="1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1381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NR </a:t>
            </a:r>
            <a:r>
              <a:rPr lang="en-US"/>
              <a:t>5-2-0-4-5; 6-1-7-3-0</a:t>
            </a:r>
            <a:r>
              <a:rPr lang="en-US" smtClean="0"/>
              <a:t>; cu BB D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 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8DE7F-A039-45A5-B25A-ABD302423102}" type="slidenum">
              <a:rPr lang="en-US" smtClean="0"/>
              <a:t>35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4285800"/>
              </p:ext>
            </p:extLst>
          </p:nvPr>
        </p:nvGraphicFramePr>
        <p:xfrm>
          <a:off x="179512" y="1484784"/>
          <a:ext cx="4655840" cy="411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1980"/>
                <a:gridCol w="581980"/>
                <a:gridCol w="581980"/>
                <a:gridCol w="581980"/>
                <a:gridCol w="581980"/>
                <a:gridCol w="581980"/>
                <a:gridCol w="581980"/>
                <a:gridCol w="58198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Z</a:t>
                      </a:r>
                      <a:endParaRPr lang="en-US" sz="240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Q2</a:t>
                      </a:r>
                      <a:endParaRPr lang="en-US" sz="240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Q1</a:t>
                      </a: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Q0</a:t>
                      </a:r>
                      <a:endParaRPr lang="en-US" sz="240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D2</a:t>
                      </a:r>
                      <a:endParaRPr lang="en-US" sz="240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D1</a:t>
                      </a: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D0</a:t>
                      </a:r>
                      <a:endParaRPr lang="en-US" sz="240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Z*</a:t>
                      </a:r>
                      <a:endParaRPr lang="en-US" sz="240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0</a:t>
                      </a:r>
                      <a:endParaRPr lang="en-US" sz="240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0</a:t>
                      </a:r>
                      <a:endParaRPr lang="en-US" sz="240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0</a:t>
                      </a: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0</a:t>
                      </a:r>
                      <a:endParaRPr lang="en-US" sz="240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1</a:t>
                      </a:r>
                      <a:endParaRPr lang="en-US" sz="240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0</a:t>
                      </a: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0</a:t>
                      </a:r>
                      <a:endParaRPr lang="en-US" sz="240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4</a:t>
                      </a:r>
                      <a:endParaRPr lang="en-US" sz="240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1</a:t>
                      </a:r>
                      <a:endParaRPr lang="en-US" sz="240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0</a:t>
                      </a:r>
                      <a:endParaRPr lang="en-US" sz="240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0</a:t>
                      </a: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1</a:t>
                      </a:r>
                      <a:endParaRPr lang="en-US" sz="240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1</a:t>
                      </a:r>
                      <a:endParaRPr lang="en-US" sz="240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1</a:t>
                      </a: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1</a:t>
                      </a:r>
                      <a:endParaRPr lang="en-US" sz="240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7</a:t>
                      </a:r>
                      <a:endParaRPr lang="en-US" sz="240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2</a:t>
                      </a:r>
                      <a:endParaRPr lang="en-US" sz="240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0</a:t>
                      </a:r>
                      <a:endParaRPr lang="en-US" sz="240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1</a:t>
                      </a: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0</a:t>
                      </a:r>
                      <a:endParaRPr lang="en-US" sz="240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0</a:t>
                      </a:r>
                      <a:endParaRPr lang="en-US" sz="240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0</a:t>
                      </a: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0</a:t>
                      </a:r>
                      <a:endParaRPr lang="en-US" sz="240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0</a:t>
                      </a:r>
                      <a:endParaRPr lang="en-US" sz="240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3</a:t>
                      </a:r>
                      <a:endParaRPr lang="en-US" sz="240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0</a:t>
                      </a:r>
                      <a:endParaRPr lang="en-US" sz="240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1</a:t>
                      </a: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1</a:t>
                      </a:r>
                      <a:endParaRPr lang="en-US" sz="240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0</a:t>
                      </a:r>
                      <a:endParaRPr lang="en-US" sz="240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0</a:t>
                      </a: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0</a:t>
                      </a:r>
                      <a:endParaRPr lang="en-US" sz="240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0</a:t>
                      </a:r>
                      <a:endParaRPr lang="en-US" sz="240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4</a:t>
                      </a:r>
                      <a:endParaRPr lang="en-US" sz="240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1</a:t>
                      </a:r>
                      <a:endParaRPr lang="en-US" sz="240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0</a:t>
                      </a: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0</a:t>
                      </a:r>
                      <a:endParaRPr lang="en-US" sz="240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1</a:t>
                      </a:r>
                      <a:endParaRPr lang="en-US" sz="240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0</a:t>
                      </a: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1</a:t>
                      </a:r>
                      <a:endParaRPr lang="en-US" sz="240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5</a:t>
                      </a:r>
                      <a:endParaRPr lang="en-US" sz="240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5</a:t>
                      </a:r>
                      <a:endParaRPr lang="en-US" sz="240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1</a:t>
                      </a:r>
                      <a:endParaRPr lang="en-US" sz="240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0</a:t>
                      </a: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1</a:t>
                      </a:r>
                      <a:endParaRPr lang="en-US" sz="240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0</a:t>
                      </a:r>
                      <a:endParaRPr lang="en-US" sz="240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1</a:t>
                      </a: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0</a:t>
                      </a:r>
                      <a:endParaRPr lang="en-US" sz="240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2</a:t>
                      </a:r>
                      <a:endParaRPr lang="en-US" sz="240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6</a:t>
                      </a:r>
                      <a:endParaRPr lang="en-US" sz="240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1</a:t>
                      </a:r>
                      <a:endParaRPr lang="en-US" sz="240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1</a:t>
                      </a: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0</a:t>
                      </a:r>
                      <a:endParaRPr lang="en-US" sz="240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0</a:t>
                      </a:r>
                      <a:endParaRPr lang="en-US" sz="240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0</a:t>
                      </a: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1</a:t>
                      </a:r>
                      <a:endParaRPr lang="en-US" sz="240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1</a:t>
                      </a:r>
                      <a:endParaRPr lang="en-US" sz="240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7</a:t>
                      </a:r>
                      <a:endParaRPr lang="en-US" sz="240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1</a:t>
                      </a:r>
                      <a:endParaRPr lang="en-US" sz="240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1</a:t>
                      </a: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1</a:t>
                      </a:r>
                      <a:endParaRPr lang="en-US" sz="240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0</a:t>
                      </a:r>
                      <a:endParaRPr lang="en-US" sz="240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1</a:t>
                      </a: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1</a:t>
                      </a:r>
                      <a:endParaRPr lang="en-US" sz="240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3</a:t>
                      </a:r>
                      <a:endParaRPr lang="en-US" sz="240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541992" y="1628800"/>
            <a:ext cx="24336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/>
              <a:t>D2=Q1'.(Q0'+Q2')</a:t>
            </a:r>
            <a:endParaRPr lang="en-US" sz="2400" b="1"/>
          </a:p>
        </p:txBody>
      </p:sp>
      <p:sp>
        <p:nvSpPr>
          <p:cNvPr id="7" name="TextBox 6"/>
          <p:cNvSpPr txBox="1"/>
          <p:nvPr/>
        </p:nvSpPr>
        <p:spPr>
          <a:xfrm>
            <a:off x="5568240" y="2348880"/>
            <a:ext cx="9332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/>
              <a:t>D1=...</a:t>
            </a:r>
            <a:endParaRPr lang="en-US" sz="2400" b="1"/>
          </a:p>
        </p:txBody>
      </p:sp>
      <p:sp>
        <p:nvSpPr>
          <p:cNvPr id="8" name="TextBox 7"/>
          <p:cNvSpPr txBox="1"/>
          <p:nvPr/>
        </p:nvSpPr>
        <p:spPr>
          <a:xfrm>
            <a:off x="5541992" y="2996952"/>
            <a:ext cx="9332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/>
              <a:t>D0=...</a:t>
            </a:r>
            <a:endParaRPr lang="en-US" sz="2400" b="1"/>
          </a:p>
        </p:txBody>
      </p:sp>
    </p:spTree>
    <p:extLst>
      <p:ext uri="{BB962C8B-B14F-4D97-AF65-F5344CB8AC3E}">
        <p14:creationId xmlns:p14="http://schemas.microsoft.com/office/powerpoint/2010/main" val="36454606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NR </a:t>
            </a:r>
            <a:r>
              <a:rPr lang="en-US"/>
              <a:t>5-2-0-4-5; 6-1-7-3-0</a:t>
            </a:r>
            <a:r>
              <a:rPr lang="en-US" smtClean="0"/>
              <a:t>; cu BB JK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 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8DE7F-A039-45A5-B25A-ABD302423102}" type="slidenum">
              <a:rPr lang="en-US" smtClean="0"/>
              <a:t>36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0677179"/>
              </p:ext>
            </p:extLst>
          </p:nvPr>
        </p:nvGraphicFramePr>
        <p:xfrm>
          <a:off x="107504" y="692696"/>
          <a:ext cx="7353506" cy="411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8670"/>
                <a:gridCol w="560838"/>
                <a:gridCol w="504000"/>
                <a:gridCol w="560838"/>
                <a:gridCol w="684000"/>
                <a:gridCol w="684000"/>
                <a:gridCol w="684000"/>
                <a:gridCol w="537860"/>
                <a:gridCol w="537860"/>
                <a:gridCol w="537860"/>
                <a:gridCol w="537860"/>
                <a:gridCol w="537860"/>
                <a:gridCol w="53786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Z</a:t>
                      </a:r>
                      <a:endParaRPr lang="en-US" sz="240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smtClean="0"/>
                        <a:t>Q2</a:t>
                      </a:r>
                      <a:endParaRPr lang="en-US" sz="200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smtClean="0"/>
                        <a:t>Q1</a:t>
                      </a:r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smtClean="0"/>
                        <a:t>Q0</a:t>
                      </a:r>
                      <a:endParaRPr lang="en-US" sz="200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smtClean="0"/>
                        <a:t>Q2*</a:t>
                      </a:r>
                      <a:endParaRPr lang="en-US" sz="200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smtClean="0"/>
                        <a:t>Q1*</a:t>
                      </a:r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smtClean="0"/>
                        <a:t>Q0*</a:t>
                      </a:r>
                      <a:endParaRPr lang="en-US" sz="200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smtClean="0"/>
                        <a:t>J2</a:t>
                      </a:r>
                      <a:endParaRPr lang="en-US" sz="200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smtClean="0"/>
                        <a:t>K2</a:t>
                      </a:r>
                      <a:endParaRPr lang="en-US" sz="200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smtClean="0"/>
                        <a:t>J1</a:t>
                      </a:r>
                      <a:endParaRPr lang="en-US" sz="200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smtClean="0"/>
                        <a:t>K1</a:t>
                      </a:r>
                      <a:endParaRPr lang="en-US" sz="200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smtClean="0"/>
                        <a:t>J0</a:t>
                      </a:r>
                      <a:endParaRPr lang="en-US" sz="200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smtClean="0"/>
                        <a:t>K0</a:t>
                      </a:r>
                      <a:endParaRPr lang="en-US" sz="200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0</a:t>
                      </a:r>
                      <a:endParaRPr lang="en-US" sz="240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0</a:t>
                      </a:r>
                      <a:endParaRPr lang="en-US" sz="240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0</a:t>
                      </a: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0</a:t>
                      </a:r>
                      <a:endParaRPr lang="en-US" sz="240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1</a:t>
                      </a:r>
                      <a:endParaRPr lang="en-US" sz="240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0</a:t>
                      </a: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0</a:t>
                      </a:r>
                      <a:endParaRPr lang="en-US" sz="240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1</a:t>
                      </a:r>
                      <a:endParaRPr lang="en-US" sz="240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X</a:t>
                      </a:r>
                      <a:endParaRPr lang="en-US" sz="240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0</a:t>
                      </a:r>
                      <a:endParaRPr lang="en-US" sz="240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X</a:t>
                      </a:r>
                      <a:endParaRPr lang="en-US" sz="240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0</a:t>
                      </a:r>
                      <a:endParaRPr lang="en-US" sz="240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X</a:t>
                      </a:r>
                      <a:endParaRPr lang="en-US" sz="240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1</a:t>
                      </a:r>
                      <a:endParaRPr lang="en-US" sz="240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0</a:t>
                      </a:r>
                      <a:endParaRPr lang="en-US" sz="240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0</a:t>
                      </a: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1</a:t>
                      </a:r>
                      <a:endParaRPr lang="en-US" sz="240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1</a:t>
                      </a:r>
                      <a:endParaRPr lang="en-US" sz="240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1</a:t>
                      </a: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1</a:t>
                      </a:r>
                      <a:endParaRPr lang="en-US" sz="240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1</a:t>
                      </a:r>
                      <a:endParaRPr lang="en-US" sz="240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X</a:t>
                      </a:r>
                      <a:endParaRPr lang="en-US" sz="240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1</a:t>
                      </a:r>
                      <a:endParaRPr lang="en-US" sz="240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X</a:t>
                      </a:r>
                      <a:endParaRPr lang="en-US" sz="240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X</a:t>
                      </a:r>
                      <a:endParaRPr lang="en-US" sz="240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0</a:t>
                      </a:r>
                      <a:endParaRPr lang="en-US" sz="240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2</a:t>
                      </a:r>
                      <a:endParaRPr lang="en-US" sz="240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0</a:t>
                      </a:r>
                      <a:endParaRPr lang="en-US" sz="240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1</a:t>
                      </a: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0</a:t>
                      </a:r>
                      <a:endParaRPr lang="en-US" sz="240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0</a:t>
                      </a:r>
                      <a:endParaRPr lang="en-US" sz="240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0</a:t>
                      </a: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0</a:t>
                      </a:r>
                      <a:endParaRPr lang="en-US" sz="240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0</a:t>
                      </a:r>
                      <a:endParaRPr lang="en-US" sz="240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X</a:t>
                      </a:r>
                      <a:endParaRPr lang="en-US" sz="240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3</a:t>
                      </a:r>
                      <a:endParaRPr lang="en-US" sz="240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0</a:t>
                      </a:r>
                      <a:endParaRPr lang="en-US" sz="240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1</a:t>
                      </a: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1</a:t>
                      </a:r>
                      <a:endParaRPr lang="en-US" sz="240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0</a:t>
                      </a:r>
                      <a:endParaRPr lang="en-US" sz="240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0</a:t>
                      </a: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0</a:t>
                      </a:r>
                      <a:endParaRPr lang="en-US" sz="240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0</a:t>
                      </a:r>
                      <a:endParaRPr lang="en-US" sz="240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X</a:t>
                      </a:r>
                      <a:endParaRPr lang="en-US" sz="240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4</a:t>
                      </a:r>
                      <a:endParaRPr lang="en-US" sz="240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1</a:t>
                      </a:r>
                      <a:endParaRPr lang="en-US" sz="240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0</a:t>
                      </a: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0</a:t>
                      </a:r>
                      <a:endParaRPr lang="en-US" sz="240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1</a:t>
                      </a:r>
                      <a:endParaRPr lang="en-US" sz="240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0</a:t>
                      </a: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1</a:t>
                      </a:r>
                      <a:endParaRPr lang="en-US" sz="240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X</a:t>
                      </a:r>
                      <a:endParaRPr lang="en-US" sz="240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0</a:t>
                      </a:r>
                      <a:endParaRPr lang="en-US" sz="240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5</a:t>
                      </a:r>
                      <a:endParaRPr lang="en-US" sz="240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1</a:t>
                      </a:r>
                      <a:endParaRPr lang="en-US" sz="240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0</a:t>
                      </a: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1</a:t>
                      </a:r>
                      <a:endParaRPr lang="en-US" sz="240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0</a:t>
                      </a:r>
                      <a:endParaRPr lang="en-US" sz="240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1</a:t>
                      </a: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0</a:t>
                      </a:r>
                      <a:endParaRPr lang="en-US" sz="240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X</a:t>
                      </a:r>
                      <a:endParaRPr lang="en-US" sz="240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1</a:t>
                      </a:r>
                      <a:endParaRPr lang="en-US" sz="240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6</a:t>
                      </a:r>
                      <a:endParaRPr lang="en-US" sz="240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1</a:t>
                      </a:r>
                      <a:endParaRPr lang="en-US" sz="240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1</a:t>
                      </a: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0</a:t>
                      </a:r>
                      <a:endParaRPr lang="en-US" sz="240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0</a:t>
                      </a:r>
                      <a:endParaRPr lang="en-US" sz="240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0</a:t>
                      </a: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1</a:t>
                      </a:r>
                      <a:endParaRPr lang="en-US" sz="240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X</a:t>
                      </a:r>
                      <a:endParaRPr lang="en-US" sz="240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1</a:t>
                      </a:r>
                      <a:endParaRPr lang="en-US" sz="240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7</a:t>
                      </a:r>
                      <a:endParaRPr lang="en-US" sz="240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1</a:t>
                      </a:r>
                      <a:endParaRPr lang="en-US" sz="240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1</a:t>
                      </a: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1</a:t>
                      </a:r>
                      <a:endParaRPr lang="en-US" sz="240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0</a:t>
                      </a:r>
                      <a:endParaRPr lang="en-US" sz="240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1</a:t>
                      </a: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1</a:t>
                      </a:r>
                      <a:endParaRPr lang="en-US" sz="240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X</a:t>
                      </a:r>
                      <a:endParaRPr lang="en-US" sz="240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1</a:t>
                      </a:r>
                      <a:endParaRPr lang="en-US" sz="240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5983562"/>
              </p:ext>
            </p:extLst>
          </p:nvPr>
        </p:nvGraphicFramePr>
        <p:xfrm>
          <a:off x="6012160" y="4869160"/>
          <a:ext cx="2814568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3642"/>
                <a:gridCol w="703642"/>
                <a:gridCol w="703642"/>
                <a:gridCol w="703642"/>
              </a:tblGrid>
              <a:tr h="307815"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Q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Q</a:t>
                      </a:r>
                      <a:r>
                        <a:rPr lang="en-US" baseline="-25000" smtClean="0"/>
                        <a:t>next</a:t>
                      </a:r>
                      <a:endParaRPr lang="en-US" baseline="-25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J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K</a:t>
                      </a:r>
                      <a:endParaRPr lang="en-US"/>
                    </a:p>
                  </a:txBody>
                  <a:tcPr/>
                </a:tc>
              </a:tr>
              <a:tr h="307815">
                <a:tc>
                  <a:txBody>
                    <a:bodyPr/>
                    <a:lstStyle/>
                    <a:p>
                      <a:pPr algn="ctr"/>
                      <a:r>
                        <a:rPr lang="en-US" b="1" smtClean="0"/>
                        <a:t>0</a:t>
                      </a:r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smtClean="0"/>
                        <a:t>0</a:t>
                      </a:r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smtClean="0">
                          <a:solidFill>
                            <a:srgbClr val="C00000"/>
                          </a:solidFill>
                        </a:rPr>
                        <a:t>0</a:t>
                      </a:r>
                      <a:endParaRPr lang="en-US" b="1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smtClean="0">
                          <a:solidFill>
                            <a:srgbClr val="C00000"/>
                          </a:solidFill>
                        </a:rPr>
                        <a:t>X</a:t>
                      </a:r>
                      <a:endParaRPr lang="en-US" b="1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307815">
                <a:tc>
                  <a:txBody>
                    <a:bodyPr/>
                    <a:lstStyle/>
                    <a:p>
                      <a:pPr algn="ctr"/>
                      <a:r>
                        <a:rPr lang="en-US" b="1" smtClean="0"/>
                        <a:t>0</a:t>
                      </a:r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smtClean="0"/>
                        <a:t>1</a:t>
                      </a:r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smtClean="0">
                          <a:solidFill>
                            <a:srgbClr val="C00000"/>
                          </a:solidFill>
                        </a:rPr>
                        <a:t>1</a:t>
                      </a:r>
                      <a:endParaRPr lang="en-US" b="1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smtClean="0">
                          <a:solidFill>
                            <a:srgbClr val="C00000"/>
                          </a:solidFill>
                        </a:rPr>
                        <a:t>X</a:t>
                      </a:r>
                      <a:endParaRPr lang="en-US" b="1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307815">
                <a:tc>
                  <a:txBody>
                    <a:bodyPr/>
                    <a:lstStyle/>
                    <a:p>
                      <a:pPr algn="ctr"/>
                      <a:r>
                        <a:rPr lang="en-US" b="1" smtClean="0"/>
                        <a:t>1</a:t>
                      </a:r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smtClean="0"/>
                        <a:t>0</a:t>
                      </a:r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smtClean="0">
                          <a:solidFill>
                            <a:srgbClr val="C00000"/>
                          </a:solidFill>
                        </a:rPr>
                        <a:t>X</a:t>
                      </a:r>
                      <a:endParaRPr lang="en-US" b="1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smtClean="0">
                          <a:solidFill>
                            <a:srgbClr val="C00000"/>
                          </a:solidFill>
                        </a:rPr>
                        <a:t>1</a:t>
                      </a:r>
                      <a:endParaRPr lang="en-US" b="1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307815">
                <a:tc>
                  <a:txBody>
                    <a:bodyPr/>
                    <a:lstStyle/>
                    <a:p>
                      <a:pPr algn="ctr"/>
                      <a:r>
                        <a:rPr lang="en-US" b="1" smtClean="0"/>
                        <a:t>1</a:t>
                      </a:r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smtClean="0"/>
                        <a:t>1</a:t>
                      </a:r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smtClean="0">
                          <a:solidFill>
                            <a:srgbClr val="C00000"/>
                          </a:solidFill>
                        </a:rPr>
                        <a:t>X</a:t>
                      </a:r>
                      <a:endParaRPr lang="en-US" b="1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smtClean="0">
                          <a:solidFill>
                            <a:srgbClr val="C00000"/>
                          </a:solidFill>
                        </a:rPr>
                        <a:t>0</a:t>
                      </a:r>
                      <a:endParaRPr lang="en-US" b="1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39552" y="5206791"/>
            <a:ext cx="2304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/>
              <a:t>J2=!Q1; </a:t>
            </a:r>
          </a:p>
          <a:p>
            <a:r>
              <a:rPr lang="en-US" sz="2400" b="1" smtClean="0"/>
              <a:t>K2=Q1+Q0;</a:t>
            </a:r>
            <a:endParaRPr lang="en-US" sz="2400" b="1"/>
          </a:p>
        </p:txBody>
      </p:sp>
    </p:spTree>
    <p:extLst>
      <p:ext uri="{BB962C8B-B14F-4D97-AF65-F5344CB8AC3E}">
        <p14:creationId xmlns:p14="http://schemas.microsoft.com/office/powerpoint/2010/main" val="5495233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funny-gifs-stand-up-for-your-yawns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77000" y="3591238"/>
            <a:ext cx="2667000" cy="2247900"/>
          </a:xfrm>
          <a:prstGeom prst="rect">
            <a:avLst/>
          </a:prstGeom>
        </p:spPr>
      </p:pic>
      <p:pic>
        <p:nvPicPr>
          <p:cNvPr id="12" name="Picture 11" descr="1271760918_cat-yawn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0"/>
            <a:ext cx="2419077" cy="2039815"/>
          </a:xfrm>
          <a:prstGeom prst="rect">
            <a:avLst/>
          </a:prstGeom>
        </p:spPr>
      </p:pic>
      <p:pic>
        <p:nvPicPr>
          <p:cNvPr id="11" name="Picture 10" descr="why-is-yawning-contagious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99278" y="0"/>
            <a:ext cx="1891368" cy="1681640"/>
          </a:xfrm>
          <a:prstGeom prst="rect">
            <a:avLst/>
          </a:prstGeom>
        </p:spPr>
      </p:pic>
      <p:pic>
        <p:nvPicPr>
          <p:cNvPr id="7" name="Picture 6" descr="monkey-sleeping-large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63528" y="0"/>
            <a:ext cx="4880472" cy="36603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64" y="1676400"/>
            <a:ext cx="5266064" cy="2991774"/>
          </a:xfrm>
          <a:prstGeom prst="rect">
            <a:avLst/>
          </a:prstGeom>
        </p:spPr>
      </p:pic>
      <p:pic>
        <p:nvPicPr>
          <p:cNvPr id="9" name="Picture 8" descr="the_big_yawn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97361" y="3661475"/>
            <a:ext cx="2008217" cy="2246956"/>
          </a:xfrm>
          <a:prstGeom prst="rect">
            <a:avLst/>
          </a:prstGeom>
        </p:spPr>
      </p:pic>
      <p:pic>
        <p:nvPicPr>
          <p:cNvPr id="10" name="Picture 9" descr="kitty_yawn_junecatteeth.jpg"/>
          <p:cNvPicPr>
            <a:picLocks noChangeAspect="1"/>
          </p:cNvPicPr>
          <p:nvPr/>
        </p:nvPicPr>
        <p:blipFill>
          <a:blip r:embed="rId8" cstate="print"/>
          <a:srcRect l="12655" r="22149" b="14624"/>
          <a:stretch>
            <a:fillRect/>
          </a:stretch>
        </p:blipFill>
        <p:spPr>
          <a:xfrm>
            <a:off x="7686988" y="2230470"/>
            <a:ext cx="1457012" cy="143100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611" y="3895725"/>
            <a:ext cx="3714750" cy="2047875"/>
          </a:xfrm>
          <a:prstGeom prst="rect">
            <a:avLst/>
          </a:prstGeom>
        </p:spPr>
      </p:pic>
      <p:pic>
        <p:nvPicPr>
          <p:cNvPr id="8" name="Picture 7" descr="bye_doggy.JPG"/>
          <p:cNvPicPr>
            <a:picLocks noChangeAspect="1"/>
          </p:cNvPicPr>
          <p:nvPr/>
        </p:nvPicPr>
        <p:blipFill>
          <a:blip r:embed="rId10" cstate="print"/>
          <a:srcRect l="21827"/>
          <a:stretch>
            <a:fillRect/>
          </a:stretch>
        </p:blipFill>
        <p:spPr>
          <a:xfrm>
            <a:off x="0" y="4419600"/>
            <a:ext cx="1301661" cy="124197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5447841"/>
            <a:ext cx="9144000" cy="1410159"/>
          </a:xfrm>
          <a:solidFill>
            <a:schemeClr val="accent1">
              <a:lumMod val="20000"/>
              <a:lumOff val="80000"/>
              <a:alpha val="25000"/>
            </a:schemeClr>
          </a:solidFill>
        </p:spPr>
        <p:txBody>
          <a:bodyPr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US" sz="9600" smtClean="0">
                <a:solidFill>
                  <a:srgbClr val="C00000"/>
                </a:solidFill>
                <a:effectLst>
                  <a:outerShdw blurRad="38100" dist="38100" dir="9000000" algn="ctr" rotWithShape="0">
                    <a:schemeClr val="bg1"/>
                  </a:outerShdw>
                </a:effectLst>
                <a:latin typeface="Kunstler Script" pitchFamily="66" charset="0"/>
              </a:rPr>
              <a:t>Multumesc pentru atentie</a:t>
            </a:r>
            <a:endParaRPr lang="en-US" sz="9600">
              <a:solidFill>
                <a:srgbClr val="C00000"/>
              </a:solidFill>
              <a:effectLst>
                <a:outerShdw blurRad="38100" dist="38100" dir="9000000" algn="ctr" rotWithShape="0">
                  <a:schemeClr val="bg1"/>
                </a:outerShdw>
              </a:effectLst>
              <a:latin typeface="Kunstler Script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047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447800"/>
            <a:ext cx="9144000" cy="1143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mtClean="0"/>
              <a:t> </a:t>
            </a:r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>
            <a:normAutofit fontScale="90000"/>
          </a:bodyPr>
          <a:lstStyle/>
          <a:p>
            <a:r>
              <a:rPr lang="en-US"/>
              <a:t> </a:t>
            </a:r>
            <a:r>
              <a:rPr lang="en-US" b="1" smtClean="0"/>
              <a:t>Bistabilul de tip T</a:t>
            </a:r>
            <a:r>
              <a:rPr lang="en-US" smtClean="0"/>
              <a:t>: </a:t>
            </a:r>
            <a:r>
              <a:rPr lang="en-US" i="1" smtClean="0"/>
              <a:t>Clocked T Flip-Flop</a:t>
            </a:r>
            <a:r>
              <a:rPr lang="en-US" smtClean="0"/>
              <a:t>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26CB7-86B2-441D-B807-0D65031F92FD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975" y="794217"/>
            <a:ext cx="5915025" cy="24955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764704"/>
            <a:ext cx="2286000" cy="228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6" t="34571" r="14566" b="32714"/>
          <a:stretch/>
        </p:blipFill>
        <p:spPr>
          <a:xfrm>
            <a:off x="755576" y="4045861"/>
            <a:ext cx="6584051" cy="2124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845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447800"/>
            <a:ext cx="9144000" cy="1143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mtClean="0"/>
              <a:t> </a:t>
            </a:r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>
            <a:normAutofit fontScale="90000"/>
          </a:bodyPr>
          <a:lstStyle/>
          <a:p>
            <a:r>
              <a:rPr lang="en-US"/>
              <a:t> </a:t>
            </a:r>
            <a:r>
              <a:rPr lang="en-US" b="1" smtClean="0"/>
              <a:t>Bistabilul de tip T</a:t>
            </a:r>
            <a:r>
              <a:rPr lang="en-US" smtClean="0"/>
              <a:t>: </a:t>
            </a:r>
            <a:r>
              <a:rPr lang="en-US" i="1" smtClean="0"/>
              <a:t>Toggle</a:t>
            </a:r>
            <a:r>
              <a:rPr lang="en-US" smtClean="0"/>
              <a:t>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26CB7-86B2-441D-B807-0D65031F92FD}" type="slidenum">
              <a:rPr lang="en-US" smtClean="0"/>
              <a:t>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71554"/>
            <a:ext cx="2286000" cy="18562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047" y="3289767"/>
            <a:ext cx="6377771" cy="35682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78366" y="2965960"/>
                <a:ext cx="151195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𝑻</m:t>
                      </m:r>
                      <m:r>
                        <a:rPr lang="en-US" sz="3600" b="1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3600" b="1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𝟏</m:t>
                      </m:r>
                    </m:oMath>
                  </m:oMathPara>
                </a14:m>
                <a:endParaRPr lang="en-US" sz="3600" b="1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366" y="2965960"/>
                <a:ext cx="1511952" cy="646331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/>
          <p:cNvGrpSpPr/>
          <p:nvPr/>
        </p:nvGrpSpPr>
        <p:grpSpPr>
          <a:xfrm>
            <a:off x="3635896" y="1172150"/>
            <a:ext cx="3667637" cy="1390844"/>
            <a:chOff x="3635896" y="1172150"/>
            <a:chExt cx="3667637" cy="139084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5896" y="1172150"/>
              <a:ext cx="3667637" cy="1390844"/>
            </a:xfrm>
            <a:prstGeom prst="rect">
              <a:avLst/>
            </a:prstGeom>
          </p:spPr>
        </p:pic>
        <p:sp>
          <p:nvSpPr>
            <p:cNvPr id="6" name="Rounded Rectangle 5"/>
            <p:cNvSpPr/>
            <p:nvPr/>
          </p:nvSpPr>
          <p:spPr>
            <a:xfrm>
              <a:off x="5990137" y="2283037"/>
              <a:ext cx="1116000" cy="252000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7524328" y="1899669"/>
            <a:ext cx="1116000" cy="25200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solidFill>
                  <a:srgbClr val="C00000"/>
                </a:solidFill>
              </a:rPr>
              <a:t>Mem</a:t>
            </a:r>
            <a:endParaRPr lang="en-US" sz="2000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478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447800"/>
            <a:ext cx="9144000" cy="1143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mtClean="0"/>
              <a:t> </a:t>
            </a:r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>
            <a:normAutofit fontScale="90000"/>
          </a:bodyPr>
          <a:lstStyle/>
          <a:p>
            <a:r>
              <a:rPr lang="en-US"/>
              <a:t> </a:t>
            </a:r>
            <a:r>
              <a:rPr lang="en-US" b="1" smtClean="0"/>
              <a:t>Bistabilul JK</a:t>
            </a:r>
            <a:r>
              <a:rPr lang="en-US" smtClean="0"/>
              <a:t>: </a:t>
            </a:r>
            <a:r>
              <a:rPr lang="en-US" smtClean="0">
                <a:solidFill>
                  <a:srgbClr val="FF0000"/>
                </a:solidFill>
              </a:rPr>
              <a:t>tranzitie pe frontul negativ*</a:t>
            </a:r>
            <a:r>
              <a:rPr lang="en-US" smtClean="0"/>
              <a:t>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26CB7-86B2-441D-B807-0D65031F92FD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804540"/>
            <a:ext cx="6843025" cy="15813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14" y="2599735"/>
            <a:ext cx="7526816" cy="413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878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694057"/>
            <a:ext cx="5450665" cy="1943943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447800"/>
            <a:ext cx="9144000" cy="1143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mtClean="0"/>
              <a:t> </a:t>
            </a:r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>
            <a:normAutofit fontScale="90000"/>
          </a:bodyPr>
          <a:lstStyle/>
          <a:p>
            <a:r>
              <a:rPr lang="en-US"/>
              <a:t> </a:t>
            </a:r>
            <a:r>
              <a:rPr lang="en-US" b="1" smtClean="0"/>
              <a:t>Bistabilul JK -&gt; BB T</a:t>
            </a:r>
            <a:r>
              <a:rPr lang="en-US" smtClean="0"/>
              <a:t>: Toggle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26CB7-86B2-441D-B807-0D65031F92FD}" type="slidenum">
              <a:rPr lang="en-US" smtClean="0"/>
              <a:t>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96129"/>
            <a:ext cx="2905125" cy="1714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006" y="3264411"/>
            <a:ext cx="6377771" cy="35682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79512" y="2642794"/>
                <a:ext cx="2245295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𝑱𝑲</m:t>
                      </m:r>
                      <m:r>
                        <a:rPr lang="en-US" sz="3600" b="1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3600" b="1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𝟏𝟏</m:t>
                      </m:r>
                    </m:oMath>
                  </m:oMathPara>
                </a14:m>
                <a:r>
                  <a:rPr lang="en-US" sz="3600" b="1" smtClean="0">
                    <a:solidFill>
                      <a:srgbClr val="C00000"/>
                    </a:solidFill>
                  </a:rPr>
                  <a:t/>
                </a:r>
                <a:br>
                  <a:rPr lang="en-US" sz="3600" b="1" smtClean="0">
                    <a:solidFill>
                      <a:srgbClr val="C00000"/>
                    </a:solidFill>
                  </a:rPr>
                </a:br>
                <a:r>
                  <a:rPr lang="en-US" sz="3600" b="1" smtClean="0">
                    <a:solidFill>
                      <a:srgbClr val="C00000"/>
                    </a:solidFill>
                    <a:sym typeface="Wingdings" panose="05000000000000000000" pitchFamily="2" charset="2"/>
                  </a:rPr>
                  <a:t> Toggle</a:t>
                </a:r>
                <a:endParaRPr lang="en-US" sz="3600" b="1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2642794"/>
                <a:ext cx="2245295" cy="1200329"/>
              </a:xfrm>
              <a:prstGeom prst="rect">
                <a:avLst/>
              </a:prstGeom>
              <a:blipFill rotWithShape="1">
                <a:blip r:embed="rId5"/>
                <a:stretch>
                  <a:fillRect l="-8130" b="-193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ounded Rectangle 9"/>
          <p:cNvSpPr/>
          <p:nvPr/>
        </p:nvSpPr>
        <p:spPr>
          <a:xfrm>
            <a:off x="7380312" y="2196000"/>
            <a:ext cx="1116000" cy="32400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583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Cum facem Bistabil de tip T?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mtClean="0"/>
              <a:t>Din BB de tip JK asa:</a:t>
            </a:r>
          </a:p>
          <a:p>
            <a:pPr marL="0" indent="0">
              <a:buNone/>
            </a:pPr>
            <a:r>
              <a:rPr lang="en-US" smtClean="0"/>
              <a:t>	</a:t>
            </a:r>
            <a:r>
              <a:rPr lang="en-US" b="1" smtClean="0"/>
              <a:t>JK</a:t>
            </a:r>
            <a:r>
              <a:rPr lang="en-US" b="1" smtClean="0">
                <a:sym typeface="Wingdings" panose="05000000000000000000" pitchFamily="2" charset="2"/>
              </a:rPr>
              <a:t>T</a:t>
            </a:r>
            <a:endParaRPr lang="en-US" b="1"/>
          </a:p>
          <a:p>
            <a:pPr marL="0" indent="0">
              <a:buNone/>
            </a:pPr>
            <a:endParaRPr lang="en-US" smtClean="0"/>
          </a:p>
          <a:p>
            <a:r>
              <a:rPr lang="en-US" smtClean="0"/>
              <a:t>Dar din BB de tip D ?</a:t>
            </a:r>
          </a:p>
          <a:p>
            <a:pPr marL="0" indent="0">
              <a:buNone/>
            </a:pPr>
            <a:endParaRPr lang="en-US" smtClean="0"/>
          </a:p>
          <a:p>
            <a:pPr marL="0" indent="0">
              <a:buNone/>
            </a:pPr>
            <a:r>
              <a:rPr lang="en-US" smtClean="0"/>
              <a:t>	</a:t>
            </a:r>
            <a:r>
              <a:rPr lang="en-US" b="1" smtClean="0"/>
              <a:t>D</a:t>
            </a:r>
            <a:r>
              <a:rPr lang="en-US" b="1" smtClean="0">
                <a:sym typeface="Wingdings" panose="05000000000000000000" pitchFamily="2" charset="2"/>
              </a:rPr>
              <a:t>T</a:t>
            </a:r>
            <a:endParaRPr lang="en-US" b="1"/>
          </a:p>
          <a:p>
            <a:endParaRPr lang="en-US" smtClean="0"/>
          </a:p>
          <a:p>
            <a:r>
              <a:rPr lang="en-US" smtClean="0"/>
              <a:t>Cum facem un BB de tip D dintr-un BB de tip JK ?</a:t>
            </a:r>
          </a:p>
          <a:p>
            <a:pPr marL="0" indent="0">
              <a:buNone/>
            </a:pPr>
            <a:r>
              <a:rPr lang="en-US" b="1" smtClean="0"/>
              <a:t>	JK</a:t>
            </a:r>
            <a:r>
              <a:rPr lang="en-US" b="1" smtClean="0">
                <a:sym typeface="Wingdings" panose="05000000000000000000" pitchFamily="2" charset="2"/>
              </a:rPr>
              <a:t>D?</a:t>
            </a:r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8DE7F-A039-45A5-B25A-ABD302423102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251" y="758333"/>
            <a:ext cx="2905125" cy="171450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175" y="2852936"/>
            <a:ext cx="5457825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685" y="5517232"/>
            <a:ext cx="2844725" cy="1238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8994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Intrebari suplimentare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mtClean="0">
                <a:solidFill>
                  <a:srgbClr val="C00000"/>
                </a:solidFill>
              </a:rPr>
              <a:t>Cum facem un BB de tip JK dintr-un BB de tip T?</a:t>
            </a:r>
          </a:p>
          <a:p>
            <a:endParaRPr lang="en-US"/>
          </a:p>
          <a:p>
            <a:endParaRPr lang="en-US" smtClean="0"/>
          </a:p>
          <a:p>
            <a:endParaRPr lang="en-US"/>
          </a:p>
          <a:p>
            <a:endParaRPr lang="en-US" smtClean="0"/>
          </a:p>
          <a:p>
            <a:pPr marL="0" indent="0">
              <a:buNone/>
            </a:pPr>
            <a:r>
              <a:rPr lang="en-US" smtClean="0">
                <a:solidFill>
                  <a:srgbClr val="C00000"/>
                </a:solidFill>
              </a:rPr>
              <a:t>Dar dintr-un BB de tip D?</a:t>
            </a:r>
          </a:p>
          <a:p>
            <a:endParaRPr lang="en-US"/>
          </a:p>
          <a:p>
            <a:endParaRPr lang="en-US" smtClean="0"/>
          </a:p>
          <a:p>
            <a:endParaRPr lang="en-US"/>
          </a:p>
          <a:p>
            <a:pPr marL="0" indent="0">
              <a:buNone/>
            </a:pPr>
            <a:r>
              <a:rPr lang="en-US" b="1" smtClean="0">
                <a:solidFill>
                  <a:srgbClr val="00B050"/>
                </a:solidFill>
              </a:rPr>
              <a:t>Indicatie: </a:t>
            </a:r>
            <a:r>
              <a:rPr lang="en-US" smtClean="0">
                <a:solidFill>
                  <a:srgbClr val="00B050"/>
                </a:solidFill>
              </a:rPr>
              <a:t>Folositi circuite logice suplimentare pentru a obtine aceeasi functionalitate ca a BB JK! </a:t>
            </a:r>
            <a:endParaRPr lang="en-US" b="1">
              <a:solidFill>
                <a:srgbClr val="00B05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8DE7F-A039-45A5-B25A-ABD302423102}" type="slidenum">
              <a:rPr lang="en-US" smtClean="0"/>
              <a:t>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1412776"/>
            <a:ext cx="1565920" cy="156592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691680" y="1500314"/>
            <a:ext cx="3667637" cy="1390844"/>
            <a:chOff x="3635896" y="1172150"/>
            <a:chExt cx="3667637" cy="139084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5896" y="1172150"/>
              <a:ext cx="3667637" cy="1390844"/>
            </a:xfrm>
            <a:prstGeom prst="rect">
              <a:avLst/>
            </a:prstGeom>
          </p:spPr>
        </p:pic>
        <p:sp>
          <p:nvSpPr>
            <p:cNvPr id="10" name="Rounded Rectangle 9"/>
            <p:cNvSpPr/>
            <p:nvPr/>
          </p:nvSpPr>
          <p:spPr>
            <a:xfrm>
              <a:off x="5990137" y="2283037"/>
              <a:ext cx="1116000" cy="252000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56" y="4105275"/>
            <a:ext cx="3543300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988535"/>
            <a:ext cx="4000500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638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2326</TotalTime>
  <Words>1651</Words>
  <Application>Microsoft Office PowerPoint</Application>
  <PresentationFormat>On-screen Show (4:3)</PresentationFormat>
  <Paragraphs>675</Paragraphs>
  <Slides>37</Slides>
  <Notes>1</Notes>
  <HiddenSlides>34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Proiectare Logica</vt:lpstr>
      <vt:lpstr> Bistabilul de tip D: Clocked D Flip-Flop </vt:lpstr>
      <vt:lpstr> Bistabilul de tip D: Toggle </vt:lpstr>
      <vt:lpstr> Bistabilul de tip T: Clocked T Flip-Flop </vt:lpstr>
      <vt:lpstr> Bistabilul de tip T: Toggle </vt:lpstr>
      <vt:lpstr> Bistabilul JK: tranzitie pe frontul negativ* </vt:lpstr>
      <vt:lpstr> Bistabilul JK -&gt; BB T: Toggle </vt:lpstr>
      <vt:lpstr>Cum facem Bistabil de tip T?</vt:lpstr>
      <vt:lpstr>Intrebari suplimentare</vt:lpstr>
      <vt:lpstr>Intrebari suplimentare</vt:lpstr>
      <vt:lpstr>Diagrama starilor la Bistabilii sincroni</vt:lpstr>
      <vt:lpstr>Bistabilul de tip D</vt:lpstr>
      <vt:lpstr>Bistabilul de tip T</vt:lpstr>
      <vt:lpstr>Bistabilul de tip JK</vt:lpstr>
      <vt:lpstr>Tema</vt:lpstr>
      <vt:lpstr>Analiza sistemelor secventiale</vt:lpstr>
      <vt:lpstr>Ce face aceasta schema?</vt:lpstr>
      <vt:lpstr>Ce face aceasta schema?</vt:lpstr>
      <vt:lpstr>Ce face aceasta schema?</vt:lpstr>
      <vt:lpstr>Ce face aceasta schema?</vt:lpstr>
      <vt:lpstr>Ce face aceasta schema?</vt:lpstr>
      <vt:lpstr>Ce face aceasta schema?</vt:lpstr>
      <vt:lpstr>Ce face aceasta schema?</vt:lpstr>
      <vt:lpstr>Ce face aceasta schema?</vt:lpstr>
      <vt:lpstr>Ce face aceasta schema?</vt:lpstr>
      <vt:lpstr>Ce face aceasta schema?</vt:lpstr>
      <vt:lpstr>Diagrama temporala</vt:lpstr>
      <vt:lpstr>Cum putem face un NR down cu 4 BB</vt:lpstr>
      <vt:lpstr>Cum putem face un NR down cu 4 BB</vt:lpstr>
      <vt:lpstr>Ce stari am folosit la BB JK?</vt:lpstr>
      <vt:lpstr>Intrebari suplimentare</vt:lpstr>
      <vt:lpstr>Intrebari suplimentare</vt:lpstr>
      <vt:lpstr>Tema: Sinteza</vt:lpstr>
      <vt:lpstr>Numaratoare sicrone cu BB tip D si cu BB de tip JK</vt:lpstr>
      <vt:lpstr>NR 5-2-0-4-5; 6-1-7-3-0; cu BB D</vt:lpstr>
      <vt:lpstr>NR 5-2-0-4-5; 6-1-7-3-0; cu BB JK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Proiectare Logica</dc:title>
  <dc:creator>NCM</dc:creator>
  <cp:lastModifiedBy>NCM</cp:lastModifiedBy>
  <cp:revision>126</cp:revision>
  <dcterms:created xsi:type="dcterms:W3CDTF">2016-11-01T13:00:05Z</dcterms:created>
  <dcterms:modified xsi:type="dcterms:W3CDTF">2020-12-16T08:08:52Z</dcterms:modified>
</cp:coreProperties>
</file>